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6.jpg" ContentType="image/gif"/>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3"/>
  </p:notesMasterIdLst>
  <p:sldIdLst>
    <p:sldId id="256" r:id="rId5"/>
    <p:sldId id="354" r:id="rId6"/>
    <p:sldId id="355"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36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5" r:id="rId46"/>
    <p:sldId id="296" r:id="rId47"/>
    <p:sldId id="358"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56" r:id="rId65"/>
    <p:sldId id="365" r:id="rId66"/>
    <p:sldId id="313" r:id="rId67"/>
    <p:sldId id="314" r:id="rId68"/>
    <p:sldId id="353" r:id="rId69"/>
    <p:sldId id="315" r:id="rId70"/>
    <p:sldId id="316" r:id="rId71"/>
    <p:sldId id="317" r:id="rId72"/>
    <p:sldId id="368" r:id="rId73"/>
    <p:sldId id="370" r:id="rId74"/>
    <p:sldId id="369" r:id="rId75"/>
    <p:sldId id="318" r:id="rId76"/>
    <p:sldId id="319" r:id="rId77"/>
    <p:sldId id="320" r:id="rId78"/>
    <p:sldId id="321" r:id="rId79"/>
    <p:sldId id="367" r:id="rId80"/>
    <p:sldId id="323" r:id="rId81"/>
    <p:sldId id="324" r:id="rId82"/>
    <p:sldId id="325" r:id="rId83"/>
    <p:sldId id="326" r:id="rId84"/>
    <p:sldId id="327" r:id="rId85"/>
    <p:sldId id="328" r:id="rId86"/>
    <p:sldId id="329" r:id="rId87"/>
    <p:sldId id="330" r:id="rId88"/>
    <p:sldId id="331" r:id="rId89"/>
    <p:sldId id="371" r:id="rId90"/>
    <p:sldId id="359" r:id="rId91"/>
    <p:sldId id="332" r:id="rId92"/>
    <p:sldId id="333" r:id="rId93"/>
    <p:sldId id="334" r:id="rId94"/>
    <p:sldId id="335" r:id="rId95"/>
    <p:sldId id="336" r:id="rId96"/>
    <p:sldId id="337" r:id="rId97"/>
    <p:sldId id="338" r:id="rId98"/>
    <p:sldId id="357" r:id="rId99"/>
    <p:sldId id="360" r:id="rId100"/>
    <p:sldId id="361" r:id="rId101"/>
    <p:sldId id="339" r:id="rId102"/>
    <p:sldId id="340" r:id="rId103"/>
    <p:sldId id="341" r:id="rId104"/>
    <p:sldId id="342" r:id="rId105"/>
    <p:sldId id="343" r:id="rId106"/>
    <p:sldId id="344" r:id="rId107"/>
    <p:sldId id="345" r:id="rId108"/>
    <p:sldId id="346" r:id="rId109"/>
    <p:sldId id="362" r:id="rId110"/>
    <p:sldId id="363" r:id="rId111"/>
    <p:sldId id="364" r:id="rId112"/>
  </p:sldIdLst>
  <p:sldSz cx="9144000" cy="6858000" type="screen4x3"/>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73" d="100"/>
          <a:sy n="73" d="100"/>
        </p:scale>
        <p:origin x="57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118"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Anne Hutchison" userId="b5e8e64e-867b-4f7e-9212-8067110481ff" providerId="ADAL" clId="{76F69D3A-CE1B-42FD-A358-DC8A113E63A7}"/>
    <pc:docChg chg="custSel modSld modMainMaster">
      <pc:chgData name="Kerry-Anne Hutchison" userId="b5e8e64e-867b-4f7e-9212-8067110481ff" providerId="ADAL" clId="{76F69D3A-CE1B-42FD-A358-DC8A113E63A7}" dt="2017-12-12T13:49:02.779" v="40" actId="692"/>
      <pc:docMkLst>
        <pc:docMk/>
      </pc:docMkLst>
      <pc:sldChg chg="setBg">
        <pc:chgData name="Kerry-Anne Hutchison" userId="b5e8e64e-867b-4f7e-9212-8067110481ff" providerId="ADAL" clId="{76F69D3A-CE1B-42FD-A358-DC8A113E63A7}" dt="2017-12-12T13:30:22.529" v="1"/>
        <pc:sldMkLst>
          <pc:docMk/>
          <pc:sldMk cId="2072355430" sldId="256"/>
        </pc:sldMkLst>
      </pc:sldChg>
      <pc:sldChg chg="modSp">
        <pc:chgData name="Kerry-Anne Hutchison" userId="b5e8e64e-867b-4f7e-9212-8067110481ff" providerId="ADAL" clId="{76F69D3A-CE1B-42FD-A358-DC8A113E63A7}" dt="2017-12-12T13:46:38.263" v="23" actId="1076"/>
        <pc:sldMkLst>
          <pc:docMk/>
          <pc:sldMk cId="2108962489" sldId="257"/>
        </pc:sldMkLst>
        <pc:picChg chg="mod">
          <ac:chgData name="Kerry-Anne Hutchison" userId="b5e8e64e-867b-4f7e-9212-8067110481ff" providerId="ADAL" clId="{76F69D3A-CE1B-42FD-A358-DC8A113E63A7}" dt="2017-12-12T13:46:38.263" v="23" actId="1076"/>
          <ac:picMkLst>
            <pc:docMk/>
            <pc:sldMk cId="2108962489" sldId="257"/>
            <ac:picMk id="7" creationId="{00000000-0000-0000-0000-000000000000}"/>
          </ac:picMkLst>
        </pc:picChg>
      </pc:sldChg>
      <pc:sldChg chg="modSp">
        <pc:chgData name="Kerry-Anne Hutchison" userId="b5e8e64e-867b-4f7e-9212-8067110481ff" providerId="ADAL" clId="{76F69D3A-CE1B-42FD-A358-DC8A113E63A7}" dt="2017-12-12T13:46:46.703" v="24" actId="1076"/>
        <pc:sldMkLst>
          <pc:docMk/>
          <pc:sldMk cId="256455457" sldId="258"/>
        </pc:sldMkLst>
        <pc:picChg chg="mod">
          <ac:chgData name="Kerry-Anne Hutchison" userId="b5e8e64e-867b-4f7e-9212-8067110481ff" providerId="ADAL" clId="{76F69D3A-CE1B-42FD-A358-DC8A113E63A7}" dt="2017-12-12T13:46:46.703" v="24" actId="1076"/>
          <ac:picMkLst>
            <pc:docMk/>
            <pc:sldMk cId="256455457" sldId="258"/>
            <ac:picMk id="9" creationId="{00000000-0000-0000-0000-000000000000}"/>
          </ac:picMkLst>
        </pc:picChg>
      </pc:sldChg>
      <pc:sldMasterChg chg="modSp modSldLayout">
        <pc:chgData name="Kerry-Anne Hutchison" userId="b5e8e64e-867b-4f7e-9212-8067110481ff" providerId="ADAL" clId="{76F69D3A-CE1B-42FD-A358-DC8A113E63A7}" dt="2017-12-12T13:49:02.779" v="40" actId="692"/>
        <pc:sldMasterMkLst>
          <pc:docMk/>
          <pc:sldMasterMk cId="1606942095" sldId="2147483660"/>
        </pc:sldMasterMkLst>
        <pc:picChg chg="mod">
          <ac:chgData name="Kerry-Anne Hutchison" userId="b5e8e64e-867b-4f7e-9212-8067110481ff" providerId="ADAL" clId="{76F69D3A-CE1B-42FD-A358-DC8A113E63A7}" dt="2017-12-12T13:49:02.779" v="40" actId="692"/>
          <ac:picMkLst>
            <pc:docMk/>
            <pc:sldMasterMk cId="1606942095" sldId="2147483660"/>
            <ac:picMk id="7" creationId="{00000000-0000-0000-0000-000000000000}"/>
          </ac:picMkLst>
        </pc:picChg>
        <pc:sldLayoutChg chg="addSp delSp modSp">
          <pc:chgData name="Kerry-Anne Hutchison" userId="b5e8e64e-867b-4f7e-9212-8067110481ff" providerId="ADAL" clId="{76F69D3A-CE1B-42FD-A358-DC8A113E63A7}" dt="2017-12-12T13:47:54.427" v="29"/>
          <pc:sldLayoutMkLst>
            <pc:docMk/>
            <pc:sldMasterMk cId="1606942095" sldId="2147483660"/>
            <pc:sldLayoutMk cId="407169561" sldId="2147483661"/>
          </pc:sldLayoutMkLst>
          <pc:spChg chg="del">
            <ac:chgData name="Kerry-Anne Hutchison" userId="b5e8e64e-867b-4f7e-9212-8067110481ff" providerId="ADAL" clId="{76F69D3A-CE1B-42FD-A358-DC8A113E63A7}" dt="2017-12-12T13:47:49.813" v="26"/>
            <ac:spMkLst>
              <pc:docMk/>
              <pc:sldMasterMk cId="1606942095" sldId="2147483660"/>
              <pc:sldLayoutMk cId="407169561" sldId="2147483661"/>
              <ac:spMk id="2" creationId="{00000000-0000-0000-0000-000000000000}"/>
            </ac:spMkLst>
          </pc:spChg>
          <pc:spChg chg="del">
            <ac:chgData name="Kerry-Anne Hutchison" userId="b5e8e64e-867b-4f7e-9212-8067110481ff" providerId="ADAL" clId="{76F69D3A-CE1B-42FD-A358-DC8A113E63A7}" dt="2017-12-12T13:47:51.717" v="27"/>
            <ac:spMkLst>
              <pc:docMk/>
              <pc:sldMasterMk cId="1606942095" sldId="2147483660"/>
              <pc:sldLayoutMk cId="407169561" sldId="2147483661"/>
              <ac:spMk id="4" creationId="{00000000-0000-0000-0000-000000000000}"/>
            </ac:spMkLst>
          </pc:spChg>
          <pc:spChg chg="del">
            <ac:chgData name="Kerry-Anne Hutchison" userId="b5e8e64e-867b-4f7e-9212-8067110481ff" providerId="ADAL" clId="{76F69D3A-CE1B-42FD-A358-DC8A113E63A7}" dt="2017-12-12T13:47:51.717" v="27"/>
            <ac:spMkLst>
              <pc:docMk/>
              <pc:sldMasterMk cId="1606942095" sldId="2147483660"/>
              <pc:sldLayoutMk cId="407169561" sldId="2147483661"/>
              <ac:spMk id="5" creationId="{00000000-0000-0000-0000-000000000000}"/>
            </ac:spMkLst>
          </pc:spChg>
          <pc:spChg chg="del">
            <ac:chgData name="Kerry-Anne Hutchison" userId="b5e8e64e-867b-4f7e-9212-8067110481ff" providerId="ADAL" clId="{76F69D3A-CE1B-42FD-A358-DC8A113E63A7}" dt="2017-12-12T13:47:51.717" v="27"/>
            <ac:spMkLst>
              <pc:docMk/>
              <pc:sldMasterMk cId="1606942095" sldId="2147483660"/>
              <pc:sldLayoutMk cId="407169561" sldId="2147483661"/>
              <ac:spMk id="6" creationId="{00000000-0000-0000-0000-000000000000}"/>
            </ac:spMkLst>
          </pc:spChg>
          <pc:spChg chg="mod">
            <ac:chgData name="Kerry-Anne Hutchison" userId="b5e8e64e-867b-4f7e-9212-8067110481ff" providerId="ADAL" clId="{76F69D3A-CE1B-42FD-A358-DC8A113E63A7}" dt="2017-12-12T13:47:31.424" v="25" actId="692"/>
            <ac:spMkLst>
              <pc:docMk/>
              <pc:sldMasterMk cId="1606942095" sldId="2147483660"/>
              <pc:sldLayoutMk cId="407169561" sldId="2147483661"/>
              <ac:spMk id="7" creationId="{00000000-0000-0000-0000-000000000000}"/>
            </ac:spMkLst>
          </pc:spChg>
          <pc:spChg chg="add mod">
            <ac:chgData name="Kerry-Anne Hutchison" userId="b5e8e64e-867b-4f7e-9212-8067110481ff" providerId="ADAL" clId="{76F69D3A-CE1B-42FD-A358-DC8A113E63A7}" dt="2017-12-12T13:47:53.887" v="28"/>
            <ac:spMkLst>
              <pc:docMk/>
              <pc:sldMasterMk cId="1606942095" sldId="2147483660"/>
              <pc:sldLayoutMk cId="407169561" sldId="2147483661"/>
              <ac:spMk id="11" creationId="{A80B9894-926F-4790-B955-5DB2F2C5F867}"/>
            </ac:spMkLst>
          </pc:spChg>
          <pc:spChg chg="add mod">
            <ac:chgData name="Kerry-Anne Hutchison" userId="b5e8e64e-867b-4f7e-9212-8067110481ff" providerId="ADAL" clId="{76F69D3A-CE1B-42FD-A358-DC8A113E63A7}" dt="2017-12-12T13:47:54.427" v="29"/>
            <ac:spMkLst>
              <pc:docMk/>
              <pc:sldMasterMk cId="1606942095" sldId="2147483660"/>
              <pc:sldLayoutMk cId="407169561" sldId="2147483661"/>
              <ac:spMk id="12" creationId="{7ABA9C3D-8436-4A7F-80CC-4E20C9D4C057}"/>
            </ac:spMkLst>
          </pc:spChg>
          <pc:spChg chg="add mod">
            <ac:chgData name="Kerry-Anne Hutchison" userId="b5e8e64e-867b-4f7e-9212-8067110481ff" providerId="ADAL" clId="{76F69D3A-CE1B-42FD-A358-DC8A113E63A7}" dt="2017-12-12T13:47:54.427" v="29"/>
            <ac:spMkLst>
              <pc:docMk/>
              <pc:sldMasterMk cId="1606942095" sldId="2147483660"/>
              <pc:sldLayoutMk cId="407169561" sldId="2147483661"/>
              <ac:spMk id="13" creationId="{31C0D79D-DD05-4F0C-8F7C-D03D40161542}"/>
            </ac:spMkLst>
          </pc:spChg>
          <pc:spChg chg="add mod">
            <ac:chgData name="Kerry-Anne Hutchison" userId="b5e8e64e-867b-4f7e-9212-8067110481ff" providerId="ADAL" clId="{76F69D3A-CE1B-42FD-A358-DC8A113E63A7}" dt="2017-12-12T13:47:54.427" v="29"/>
            <ac:spMkLst>
              <pc:docMk/>
              <pc:sldMasterMk cId="1606942095" sldId="2147483660"/>
              <pc:sldLayoutMk cId="407169561" sldId="2147483661"/>
              <ac:spMk id="14" creationId="{08BA32B0-77C2-4F51-9778-5239DA756C42}"/>
            </ac:spMkLst>
          </pc:spChg>
          <pc:picChg chg="mod">
            <ac:chgData name="Kerry-Anne Hutchison" userId="b5e8e64e-867b-4f7e-9212-8067110481ff" providerId="ADAL" clId="{76F69D3A-CE1B-42FD-A358-DC8A113E63A7}" dt="2017-12-12T13:42:26.942" v="18"/>
            <ac:picMkLst>
              <pc:docMk/>
              <pc:sldMasterMk cId="1606942095" sldId="2147483660"/>
              <pc:sldLayoutMk cId="407169561" sldId="2147483661"/>
              <ac:picMk id="8" creationId="{00000000-0000-0000-0000-000000000000}"/>
            </ac:picMkLst>
          </pc:picChg>
          <pc:picChg chg="del">
            <ac:chgData name="Kerry-Anne Hutchison" userId="b5e8e64e-867b-4f7e-9212-8067110481ff" providerId="ADAL" clId="{76F69D3A-CE1B-42FD-A358-DC8A113E63A7}" dt="2017-12-12T13:34:48.847" v="2" actId="478"/>
            <ac:picMkLst>
              <pc:docMk/>
              <pc:sldMasterMk cId="1606942095" sldId="2147483660"/>
              <pc:sldLayoutMk cId="407169561" sldId="2147483661"/>
              <ac:picMk id="9" creationId="{00000000-0000-0000-0000-000000000000}"/>
            </ac:picMkLst>
          </pc:picChg>
          <pc:picChg chg="add mod">
            <ac:chgData name="Kerry-Anne Hutchison" userId="b5e8e64e-867b-4f7e-9212-8067110481ff" providerId="ADAL" clId="{76F69D3A-CE1B-42FD-A358-DC8A113E63A7}" dt="2017-12-12T13:45:13.204" v="21" actId="14100"/>
            <ac:picMkLst>
              <pc:docMk/>
              <pc:sldMasterMk cId="1606942095" sldId="2147483660"/>
              <pc:sldLayoutMk cId="407169561" sldId="2147483661"/>
              <ac:picMk id="10" creationId="{E07EDF6A-19B6-474C-A95F-DB562A20900D}"/>
            </ac:picMkLst>
          </pc:picChg>
        </pc:sldLayoutChg>
        <pc:sldLayoutChg chg="addSp delSp modSp">
          <pc:chgData name="Kerry-Anne Hutchison" userId="b5e8e64e-867b-4f7e-9212-8067110481ff" providerId="ADAL" clId="{76F69D3A-CE1B-42FD-A358-DC8A113E63A7}" dt="2017-12-12T13:37:27.538" v="12" actId="14100"/>
          <pc:sldLayoutMkLst>
            <pc:docMk/>
            <pc:sldMasterMk cId="1606942095" sldId="2147483660"/>
            <pc:sldLayoutMk cId="1791588321" sldId="2147483673"/>
          </pc:sldLayoutMkLst>
          <pc:spChg chg="del">
            <ac:chgData name="Kerry-Anne Hutchison" userId="b5e8e64e-867b-4f7e-9212-8067110481ff" providerId="ADAL" clId="{76F69D3A-CE1B-42FD-A358-DC8A113E63A7}" dt="2017-12-12T13:37:05.524" v="9" actId="478"/>
            <ac:spMkLst>
              <pc:docMk/>
              <pc:sldMasterMk cId="1606942095" sldId="2147483660"/>
              <pc:sldLayoutMk cId="1791588321" sldId="2147483673"/>
              <ac:spMk id="8" creationId="{00000000-0000-0000-0000-000000000000}"/>
            </ac:spMkLst>
          </pc:spChg>
          <pc:picChg chg="add mod">
            <ac:chgData name="Kerry-Anne Hutchison" userId="b5e8e64e-867b-4f7e-9212-8067110481ff" providerId="ADAL" clId="{76F69D3A-CE1B-42FD-A358-DC8A113E63A7}" dt="2017-12-12T13:37:27.538" v="12" actId="14100"/>
            <ac:picMkLst>
              <pc:docMk/>
              <pc:sldMasterMk cId="1606942095" sldId="2147483660"/>
              <pc:sldLayoutMk cId="1791588321" sldId="2147483673"/>
              <ac:picMk id="9" creationId="{CD0FE1A3-D700-49E6-8489-199D2B271B3F}"/>
            </ac:picMkLst>
          </pc:picChg>
          <pc:picChg chg="del">
            <ac:chgData name="Kerry-Anne Hutchison" userId="b5e8e64e-867b-4f7e-9212-8067110481ff" providerId="ADAL" clId="{76F69D3A-CE1B-42FD-A358-DC8A113E63A7}" dt="2017-12-12T13:36:33.207" v="6" actId="478"/>
            <ac:picMkLst>
              <pc:docMk/>
              <pc:sldMasterMk cId="1606942095" sldId="2147483660"/>
              <pc:sldLayoutMk cId="1791588321" sldId="2147483673"/>
              <ac:picMk id="10" creationId="{00000000-0000-0000-0000-000000000000}"/>
            </ac:picMkLst>
          </pc:picChg>
        </pc:sldLayoutChg>
      </pc:sldMasterChg>
      <pc:sldMasterChg chg="addSp modSp">
        <pc:chgData name="Kerry-Anne Hutchison" userId="b5e8e64e-867b-4f7e-9212-8067110481ff" providerId="ADAL" clId="{76F69D3A-CE1B-42FD-A358-DC8A113E63A7}" dt="2017-12-12T13:36:17.674" v="5"/>
        <pc:sldMasterMkLst>
          <pc:docMk/>
          <pc:sldMasterMk cId="3292392525" sldId="2147483674"/>
        </pc:sldMasterMkLst>
        <pc:spChg chg="add mod">
          <ac:chgData name="Kerry-Anne Hutchison" userId="b5e8e64e-867b-4f7e-9212-8067110481ff" providerId="ADAL" clId="{76F69D3A-CE1B-42FD-A358-DC8A113E63A7}" dt="2017-12-12T13:36:17.674" v="5"/>
          <ac:spMkLst>
            <pc:docMk/>
            <pc:sldMasterMk cId="3292392525" sldId="2147483674"/>
            <ac:spMk id="2" creationId="{B3F7D0DA-FC68-45EC-8486-59FAEDC70173}"/>
          </ac:spMkLst>
        </pc:spChg>
        <pc:spChg chg="add mod">
          <ac:chgData name="Kerry-Anne Hutchison" userId="b5e8e64e-867b-4f7e-9212-8067110481ff" providerId="ADAL" clId="{76F69D3A-CE1B-42FD-A358-DC8A113E63A7}" dt="2017-12-12T13:36:17.674" v="5"/>
          <ac:spMkLst>
            <pc:docMk/>
            <pc:sldMasterMk cId="3292392525" sldId="2147483674"/>
            <ac:spMk id="3" creationId="{819B5AE1-7B7B-46BD-98ED-7CA208111426}"/>
          </ac:spMkLst>
        </pc:spChg>
        <pc:spChg chg="add mod">
          <ac:chgData name="Kerry-Anne Hutchison" userId="b5e8e64e-867b-4f7e-9212-8067110481ff" providerId="ADAL" clId="{76F69D3A-CE1B-42FD-A358-DC8A113E63A7}" dt="2017-12-12T13:36:17.674" v="5"/>
          <ac:spMkLst>
            <pc:docMk/>
            <pc:sldMasterMk cId="3292392525" sldId="2147483674"/>
            <ac:spMk id="4" creationId="{1ED5784C-D491-4586-A0E2-D40004BFEB83}"/>
          </ac:spMkLst>
        </pc:spChg>
        <pc:spChg chg="add mod">
          <ac:chgData name="Kerry-Anne Hutchison" userId="b5e8e64e-867b-4f7e-9212-8067110481ff" providerId="ADAL" clId="{76F69D3A-CE1B-42FD-A358-DC8A113E63A7}" dt="2017-12-12T13:36:17.674" v="5"/>
          <ac:spMkLst>
            <pc:docMk/>
            <pc:sldMasterMk cId="3292392525" sldId="2147483674"/>
            <ac:spMk id="5" creationId="{8A8AA8F3-C6C1-4A72-8A10-554BCD6F6617}"/>
          </ac:spMkLst>
        </pc:spChg>
        <pc:spChg chg="add mod">
          <ac:chgData name="Kerry-Anne Hutchison" userId="b5e8e64e-867b-4f7e-9212-8067110481ff" providerId="ADAL" clId="{76F69D3A-CE1B-42FD-A358-DC8A113E63A7}" dt="2017-12-12T13:36:17.674" v="5"/>
          <ac:spMkLst>
            <pc:docMk/>
            <pc:sldMasterMk cId="3292392525" sldId="2147483674"/>
            <ac:spMk id="6" creationId="{D1285D4D-6929-48B2-9F11-AFAA6736B7B1}"/>
          </ac:spMkLst>
        </pc:sp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975"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7788" y="0"/>
            <a:ext cx="2974975" cy="501650"/>
          </a:xfrm>
          <a:prstGeom prst="rect">
            <a:avLst/>
          </a:prstGeom>
        </p:spPr>
        <p:txBody>
          <a:bodyPr vert="horz" lIns="91440" tIns="45720" rIns="91440" bIns="45720" rtlCol="0"/>
          <a:lstStyle>
            <a:lvl1pPr algn="r">
              <a:defRPr sz="1200"/>
            </a:lvl1pPr>
          </a:lstStyle>
          <a:p>
            <a:fld id="{29E10E4B-55F4-455E-B388-7A93CCA21198}" type="datetimeFigureOut">
              <a:rPr lang="en-US"/>
              <a:t>12/12/2017</a:t>
            </a:fld>
            <a:endParaRPr lang="en-US"/>
          </a:p>
        </p:txBody>
      </p:sp>
      <p:sp>
        <p:nvSpPr>
          <p:cNvPr id="4" name="Slide Image Placeholder 3"/>
          <p:cNvSpPr>
            <a:spLocks noGrp="1" noRot="1" noChangeAspect="1"/>
          </p:cNvSpPr>
          <p:nvPr>
            <p:ph type="sldImg" idx="2"/>
          </p:nvPr>
        </p:nvSpPr>
        <p:spPr>
          <a:xfrm>
            <a:off x="1182688" y="1249363"/>
            <a:ext cx="4498975" cy="3373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810125"/>
            <a:ext cx="5492750" cy="39370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4838"/>
            <a:ext cx="2974975"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7788" y="9494838"/>
            <a:ext cx="2974975" cy="501650"/>
          </a:xfrm>
          <a:prstGeom prst="rect">
            <a:avLst/>
          </a:prstGeom>
        </p:spPr>
        <p:txBody>
          <a:bodyPr vert="horz" lIns="91440" tIns="45720" rIns="91440" bIns="45720" rtlCol="0" anchor="b"/>
          <a:lstStyle>
            <a:lvl1pPr algn="r">
              <a:defRPr sz="1200"/>
            </a:lvl1pPr>
          </a:lstStyle>
          <a:p>
            <a:fld id="{AF5F159B-00ED-4C13-ACA7-87D070D0D66B}"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5F159B-00ED-4C13-ACA7-87D070D0D66B}" type="slidenum">
              <a:rPr lang="en-US"/>
              <a:t>4</a:t>
            </a:fld>
            <a:endParaRPr lang="en-US"/>
          </a:p>
        </p:txBody>
      </p:sp>
    </p:spTree>
    <p:extLst>
      <p:ext uri="{BB962C8B-B14F-4D97-AF65-F5344CB8AC3E}">
        <p14:creationId xmlns:p14="http://schemas.microsoft.com/office/powerpoint/2010/main" val="210883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0"/>
            <a:ext cx="9144000" cy="88696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938" y="6291072"/>
            <a:ext cx="9153938" cy="566928"/>
          </a:xfrm>
          <a:prstGeom prst="rect">
            <a:avLst/>
          </a:prstGeom>
          <a:solidFill>
            <a:schemeClr val="bg1">
              <a:lumMod val="65000"/>
            </a:schemeClr>
          </a:solidFill>
        </p:spPr>
      </p:pic>
      <p:pic>
        <p:nvPicPr>
          <p:cNvPr id="10" name="Picture 9">
            <a:extLst>
              <a:ext uri="{FF2B5EF4-FFF2-40B4-BE49-F238E27FC236}">
                <a16:creationId xmlns:a16="http://schemas.microsoft.com/office/drawing/2014/main" id="{E07EDF6A-19B6-474C-A95F-DB562A20900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05675" y="1"/>
            <a:ext cx="1838325" cy="886968"/>
          </a:xfrm>
          <a:prstGeom prst="rect">
            <a:avLst/>
          </a:prstGeom>
          <a:noFill/>
          <a:ln>
            <a:noFill/>
          </a:ln>
        </p:spPr>
      </p:pic>
      <p:sp>
        <p:nvSpPr>
          <p:cNvPr id="11" name="Title 10">
            <a:extLst>
              <a:ext uri="{FF2B5EF4-FFF2-40B4-BE49-F238E27FC236}">
                <a16:creationId xmlns:a16="http://schemas.microsoft.com/office/drawing/2014/main" id="{A80B9894-926F-4790-B955-5DB2F2C5F867}"/>
              </a:ext>
            </a:extLst>
          </p:cNvPr>
          <p:cNvSpPr>
            <a:spLocks noGrp="1"/>
          </p:cNvSpPr>
          <p:nvPr>
            <p:ph type="title"/>
          </p:nvPr>
        </p:nvSpPr>
        <p:spPr/>
        <p:txBody>
          <a:bodyPr/>
          <a:lstStyle/>
          <a:p>
            <a:r>
              <a:rPr lang="en-US"/>
              <a:t>Click to edit Master title style</a:t>
            </a:r>
            <a:endParaRPr lang="en-GB"/>
          </a:p>
        </p:txBody>
      </p:sp>
      <p:sp>
        <p:nvSpPr>
          <p:cNvPr id="12" name="Date Placeholder 11">
            <a:extLst>
              <a:ext uri="{FF2B5EF4-FFF2-40B4-BE49-F238E27FC236}">
                <a16:creationId xmlns:a16="http://schemas.microsoft.com/office/drawing/2014/main" id="{7ABA9C3D-8436-4A7F-80CC-4E20C9D4C057}"/>
              </a:ext>
            </a:extLst>
          </p:cNvPr>
          <p:cNvSpPr>
            <a:spLocks noGrp="1"/>
          </p:cNvSpPr>
          <p:nvPr>
            <p:ph type="dt" sz="half" idx="10"/>
          </p:nvPr>
        </p:nvSpPr>
        <p:spPr/>
        <p:txBody>
          <a:bodyPr/>
          <a:lstStyle/>
          <a:p>
            <a:fld id="{79ECF568-F0DA-47F5-B05B-D8F1742F3BBB}" type="datetimeFigureOut">
              <a:rPr lang="en-GB" smtClean="0"/>
              <a:t>12/12/2017</a:t>
            </a:fld>
            <a:endParaRPr lang="en-GB"/>
          </a:p>
        </p:txBody>
      </p:sp>
      <p:sp>
        <p:nvSpPr>
          <p:cNvPr id="13" name="Footer Placeholder 12">
            <a:extLst>
              <a:ext uri="{FF2B5EF4-FFF2-40B4-BE49-F238E27FC236}">
                <a16:creationId xmlns:a16="http://schemas.microsoft.com/office/drawing/2014/main" id="{31C0D79D-DD05-4F0C-8F7C-D03D40161542}"/>
              </a:ext>
            </a:extLst>
          </p:cNvPr>
          <p:cNvSpPr>
            <a:spLocks noGrp="1"/>
          </p:cNvSpPr>
          <p:nvPr>
            <p:ph type="ftr" sz="quarter" idx="11"/>
          </p:nvPr>
        </p:nvSpPr>
        <p:spPr/>
        <p:txBody>
          <a:bodyPr/>
          <a:lstStyle/>
          <a:p>
            <a:endParaRPr lang="en-GB"/>
          </a:p>
        </p:txBody>
      </p:sp>
      <p:sp>
        <p:nvSpPr>
          <p:cNvPr id="14" name="Slide Number Placeholder 13">
            <a:extLst>
              <a:ext uri="{FF2B5EF4-FFF2-40B4-BE49-F238E27FC236}">
                <a16:creationId xmlns:a16="http://schemas.microsoft.com/office/drawing/2014/main" id="{08BA32B0-77C2-4F51-9778-5239DA756C42}"/>
              </a:ext>
            </a:extLst>
          </p:cNvPr>
          <p:cNvSpPr>
            <a:spLocks noGrp="1"/>
          </p:cNvSpPr>
          <p:nvPr>
            <p:ph type="sldNum" sz="quarter" idx="12"/>
          </p:nvPr>
        </p:nvSpPr>
        <p:spPr/>
        <p:txBody>
          <a:bodyPr/>
          <a:lstStyle/>
          <a:p>
            <a:fld id="{3CBAD7A4-6249-4B9F-BC7F-C1D6D492E39E}" type="slidenum">
              <a:rPr lang="en-GB" smtClean="0"/>
              <a:t>‹#›</a:t>
            </a:fld>
            <a:endParaRPr lang="en-GB"/>
          </a:p>
        </p:txBody>
      </p:sp>
    </p:spTree>
    <p:extLst>
      <p:ext uri="{BB962C8B-B14F-4D97-AF65-F5344CB8AC3E}">
        <p14:creationId xmlns:p14="http://schemas.microsoft.com/office/powerpoint/2010/main" val="40716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CF568-F0DA-47F5-B05B-D8F1742F3BBB}"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rot="5400000">
            <a:off x="5382387" y="3096387"/>
            <a:ext cx="6858000" cy="665226"/>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8173593" y="5891378"/>
            <a:ext cx="1312164" cy="492479"/>
          </a:xfrm>
          <a:prstGeom prst="rect">
            <a:avLst/>
          </a:prstGeom>
        </p:spPr>
      </p:pic>
    </p:spTree>
    <p:extLst>
      <p:ext uri="{BB962C8B-B14F-4D97-AF65-F5344CB8AC3E}">
        <p14:creationId xmlns:p14="http://schemas.microsoft.com/office/powerpoint/2010/main" val="390806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CF568-F0DA-47F5-B05B-D8F1742F3BBB}"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sp>
        <p:nvSpPr>
          <p:cNvPr id="8" name="Rectangle 7"/>
          <p:cNvSpPr/>
          <p:nvPr userDrawn="1"/>
        </p:nvSpPr>
        <p:spPr>
          <a:xfrm rot="5400000">
            <a:off x="5382387" y="3096387"/>
            <a:ext cx="6858000" cy="665226"/>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8173593" y="5891378"/>
            <a:ext cx="1312164" cy="492479"/>
          </a:xfrm>
          <a:prstGeom prst="rect">
            <a:avLst/>
          </a:prstGeom>
        </p:spPr>
      </p:pic>
    </p:spTree>
    <p:extLst>
      <p:ext uri="{BB962C8B-B14F-4D97-AF65-F5344CB8AC3E}">
        <p14:creationId xmlns:p14="http://schemas.microsoft.com/office/powerpoint/2010/main" val="2053256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 y="886969"/>
            <a:ext cx="4559078" cy="5404103"/>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69015" y="897240"/>
            <a:ext cx="4574985" cy="4341066"/>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3992" y="85154"/>
            <a:ext cx="1345714" cy="656638"/>
          </a:xfrm>
          <a:prstGeom prst="rect">
            <a:avLst/>
          </a:prstGeom>
        </p:spPr>
      </p:pic>
      <p:sp>
        <p:nvSpPr>
          <p:cNvPr id="2" name="Title 1"/>
          <p:cNvSpPr>
            <a:spLocks noGrp="1"/>
          </p:cNvSpPr>
          <p:nvPr>
            <p:ph type="title"/>
          </p:nvPr>
        </p:nvSpPr>
        <p:spPr>
          <a:xfrm>
            <a:off x="0" y="155448"/>
            <a:ext cx="7886700" cy="731520"/>
          </a:xfrm>
        </p:spPr>
        <p:txBody>
          <a:bodyPr/>
          <a:lstStyle>
            <a:lvl1pPr>
              <a:defRPr>
                <a:solidFill>
                  <a:schemeClr val="bg1"/>
                </a:solidFill>
              </a:defRPr>
            </a:lvl1pPr>
          </a:lstStyle>
          <a:p>
            <a:r>
              <a:rPr lang="en-US"/>
              <a:t>Click to edit Master title style</a:t>
            </a:r>
            <a:endParaRPr lang="en-GB"/>
          </a:p>
        </p:txBody>
      </p:sp>
      <p:sp>
        <p:nvSpPr>
          <p:cNvPr id="11" name="Content Placeholder 3"/>
          <p:cNvSpPr>
            <a:spLocks noGrp="1"/>
          </p:cNvSpPr>
          <p:nvPr>
            <p:ph sz="half" idx="13"/>
          </p:nvPr>
        </p:nvSpPr>
        <p:spPr>
          <a:xfrm>
            <a:off x="4572000" y="5238307"/>
            <a:ext cx="4572000" cy="1052765"/>
          </a:xfrm>
        </p:spPr>
        <p:txBody>
          <a:bodyPr>
            <a:no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913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886969"/>
            <a:ext cx="4559078" cy="5404103"/>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69015" y="897240"/>
            <a:ext cx="4574985" cy="4341066"/>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0" y="155448"/>
            <a:ext cx="7886700" cy="731520"/>
          </a:xfrm>
        </p:spPr>
        <p:txBody>
          <a:bodyPr/>
          <a:lstStyle>
            <a:lvl1pPr>
              <a:defRPr>
                <a:solidFill>
                  <a:schemeClr val="bg1"/>
                </a:solidFill>
              </a:defRPr>
            </a:lvl1pPr>
          </a:lstStyle>
          <a:p>
            <a:r>
              <a:rPr lang="en-US" dirty="0"/>
              <a:t>Click to edit Master title style</a:t>
            </a:r>
            <a:endParaRPr lang="en-GB" dirty="0"/>
          </a:p>
        </p:txBody>
      </p:sp>
      <p:sp>
        <p:nvSpPr>
          <p:cNvPr id="11" name="Content Placeholder 3"/>
          <p:cNvSpPr>
            <a:spLocks noGrp="1"/>
          </p:cNvSpPr>
          <p:nvPr>
            <p:ph sz="half" idx="13"/>
          </p:nvPr>
        </p:nvSpPr>
        <p:spPr>
          <a:xfrm>
            <a:off x="4572000" y="5238307"/>
            <a:ext cx="4572000" cy="1052765"/>
          </a:xfrm>
        </p:spPr>
        <p:txBody>
          <a:bodyPr>
            <a:no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CD0FE1A3-D700-49E6-8489-199D2B271B3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05675" y="37882"/>
            <a:ext cx="1838325" cy="859357"/>
          </a:xfrm>
          <a:prstGeom prst="rect">
            <a:avLst/>
          </a:prstGeom>
          <a:noFill/>
          <a:ln>
            <a:noFill/>
          </a:ln>
        </p:spPr>
      </p:pic>
    </p:spTree>
    <p:extLst>
      <p:ext uri="{BB962C8B-B14F-4D97-AF65-F5344CB8AC3E}">
        <p14:creationId xmlns:p14="http://schemas.microsoft.com/office/powerpoint/2010/main" val="179158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CF568-F0DA-47F5-B05B-D8F1742F3BBB}"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411029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CF568-F0DA-47F5-B05B-D8F1742F3BBB}" type="datetimeFigureOut">
              <a:rPr lang="en-GB" smtClean="0"/>
              <a:t>12/12/2017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23862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ECF568-F0DA-47F5-B05B-D8F1742F3BBB}"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330674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CF568-F0DA-47F5-B05B-D8F1742F3BBB}" type="datetimeFigureOut">
              <a:rPr lang="en-GB" smtClean="0"/>
              <a:t>12/12/2017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BAD7A4-6249-4B9F-BC7F-C1D6D492E39E}" type="slidenum">
              <a:rPr lang="en-GB" smtClean="0"/>
              <a:t>‹#›</a:t>
            </a:fld>
            <a:endParaRPr lang="en-GB"/>
          </a:p>
        </p:txBody>
      </p:sp>
      <p:sp>
        <p:nvSpPr>
          <p:cNvPr id="10" name="Rectangle 9"/>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239632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ECF568-F0DA-47F5-B05B-D8F1742F3BBB}" type="datetimeFigureOut">
              <a:rPr lang="en-GB" smtClean="0"/>
              <a:t>12/12/2017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BAD7A4-6249-4B9F-BC7F-C1D6D492E39E}" type="slidenum">
              <a:rPr lang="en-GB" smtClean="0"/>
              <a:t>‹#›</a:t>
            </a:fld>
            <a:endParaRPr lang="en-GB"/>
          </a:p>
        </p:txBody>
      </p:sp>
      <p:sp>
        <p:nvSpPr>
          <p:cNvPr id="6" name="Rectangle 5"/>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52941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CF568-F0DA-47F5-B05B-D8F1742F3BBB}" type="datetimeFigureOut">
              <a:rPr lang="en-GB" smtClean="0"/>
              <a:t>12/12/2017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BAD7A4-6249-4B9F-BC7F-C1D6D492E39E}" type="slidenum">
              <a:rPr lang="en-GB" smtClean="0"/>
              <a:t>‹#›</a:t>
            </a:fld>
            <a:endParaRPr lang="en-GB"/>
          </a:p>
        </p:txBody>
      </p:sp>
      <p:sp>
        <p:nvSpPr>
          <p:cNvPr id="5" name="Rectangle 4"/>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399870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CF568-F0DA-47F5-B05B-D8F1742F3BBB}"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918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CF568-F0DA-47F5-B05B-D8F1742F3BBB}" type="datetimeFigureOut">
              <a:rPr lang="en-GB" smtClean="0"/>
              <a:t>12/12/2017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418422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CF568-F0DA-47F5-B05B-D8F1742F3BBB}" type="datetimeFigureOut">
              <a:rPr lang="en-GB" smtClean="0"/>
              <a:t>12/12/2017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AD7A4-6249-4B9F-BC7F-C1D6D492E39E}" type="slidenum">
              <a:rPr lang="en-GB" smtClean="0"/>
              <a:t>‹#›</a:t>
            </a:fld>
            <a:endParaRPr lang="en-GB"/>
          </a:p>
        </p:txBody>
      </p:sp>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a:solidFill>
            <a:schemeClr val="bg1">
              <a:lumMod val="75000"/>
            </a:schemeClr>
          </a:solidFill>
          <a:ln>
            <a:solidFill>
              <a:schemeClr val="bg1">
                <a:lumMod val="85000"/>
              </a:schemeClr>
            </a:solidFill>
          </a:ln>
        </p:spPr>
      </p:pic>
    </p:spTree>
    <p:extLst>
      <p:ext uri="{BB962C8B-B14F-4D97-AF65-F5344CB8AC3E}">
        <p14:creationId xmlns:p14="http://schemas.microsoft.com/office/powerpoint/2010/main" val="1606942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whitefinger.co.uk/" TargetMode="Externa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12.xml"/><Relationship Id="rId4" Type="http://schemas.openxmlformats.org/officeDocument/2006/relationships/image" Target="../media/image9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329543"/>
            <a:ext cx="6858000" cy="2928257"/>
          </a:xfrm>
        </p:spPr>
        <p:txBody>
          <a:bodyPr>
            <a:normAutofit/>
          </a:bodyPr>
          <a:lstStyle/>
          <a:p>
            <a:r>
              <a:rPr lang="en-GB" sz="6000"/>
              <a:t>Federation of Piling Specialists</a:t>
            </a:r>
          </a:p>
          <a:p>
            <a:r>
              <a:rPr lang="en-GB" sz="6000"/>
              <a:t>Toolbox Talks</a:t>
            </a:r>
          </a:p>
          <a:p>
            <a:endParaRPr lang="en-GB"/>
          </a:p>
        </p:txBody>
      </p:sp>
    </p:spTree>
    <p:extLst>
      <p:ext uri="{BB962C8B-B14F-4D97-AF65-F5344CB8AC3E}">
        <p14:creationId xmlns:p14="http://schemas.microsoft.com/office/powerpoint/2010/main" val="207235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886967"/>
            <a:ext cx="4825747" cy="5541265"/>
          </a:xfrm>
        </p:spPr>
        <p:txBody>
          <a:bodyPr>
            <a:normAutofit fontScale="62500" lnSpcReduction="20000"/>
          </a:bodyPr>
          <a:lstStyle/>
          <a:p>
            <a:pPr>
              <a:lnSpc>
                <a:spcPct val="140000"/>
              </a:lnSpc>
            </a:pPr>
            <a:r>
              <a:rPr lang="en-GB" altLang="en-US">
                <a:latin typeface="Arial" panose="020B0604020202020204" pitchFamily="34" charset="0"/>
                <a:cs typeface="Arial" panose="020B0604020202020204" pitchFamily="34" charset="0"/>
              </a:rPr>
              <a:t>Always ensure rig is working on a firm, level platform.</a:t>
            </a:r>
          </a:p>
          <a:p>
            <a:pPr>
              <a:lnSpc>
                <a:spcPct val="140000"/>
              </a:lnSpc>
            </a:pPr>
            <a:r>
              <a:rPr lang="en-GB" altLang="en-US">
                <a:latin typeface="Arial" panose="020B0604020202020204" pitchFamily="34" charset="0"/>
                <a:cs typeface="Arial" panose="020B0604020202020204" pitchFamily="34" charset="0"/>
              </a:rPr>
              <a:t>Make sure a permit to work and a platform certificate is in place before commencing work.</a:t>
            </a:r>
          </a:p>
          <a:p>
            <a:pPr>
              <a:lnSpc>
                <a:spcPct val="140000"/>
              </a:lnSpc>
            </a:pPr>
            <a:r>
              <a:rPr lang="en-GB" altLang="en-US">
                <a:latin typeface="Arial" panose="020B0604020202020204" pitchFamily="34" charset="0"/>
                <a:cs typeface="Arial" panose="020B0604020202020204" pitchFamily="34" charset="0"/>
              </a:rPr>
              <a:t>Use two off sets at 90° and monitor till auger has drilled in to solid material. </a:t>
            </a:r>
          </a:p>
          <a:p>
            <a:pPr>
              <a:lnSpc>
                <a:spcPct val="140000"/>
              </a:lnSpc>
            </a:pPr>
            <a:r>
              <a:rPr lang="en-GB" altLang="en-US">
                <a:latin typeface="Arial" panose="020B0604020202020204" pitchFamily="34" charset="0"/>
                <a:cs typeface="Arial" panose="020B0604020202020204" pitchFamily="34" charset="0"/>
              </a:rPr>
              <a:t>An exclusion zone must be maintained with barriers and no entry signage along the slew arc of the rig.</a:t>
            </a:r>
          </a:p>
          <a:p>
            <a:pPr>
              <a:lnSpc>
                <a:spcPct val="140000"/>
              </a:lnSpc>
            </a:pPr>
            <a:r>
              <a:rPr lang="en-GB" altLang="en-US">
                <a:latin typeface="Arial" panose="020B0604020202020204" pitchFamily="34" charset="0"/>
                <a:cs typeface="Arial" panose="020B0604020202020204" pitchFamily="34" charset="0"/>
              </a:rPr>
              <a:t>Always stand outside the exclusion zone when the rig is drilling or discharging spoil.</a:t>
            </a:r>
          </a:p>
          <a:p>
            <a:pPr>
              <a:lnSpc>
                <a:spcPct val="140000"/>
              </a:lnSpc>
            </a:pPr>
            <a:r>
              <a:rPr lang="en-GB" altLang="en-US">
                <a:latin typeface="Arial" panose="020B0604020202020204" pitchFamily="34" charset="0"/>
                <a:cs typeface="Arial" panose="020B0604020202020204" pitchFamily="34" charset="0"/>
              </a:rPr>
              <a:t>Keep spoil as far away as possible from the borehole.</a:t>
            </a:r>
          </a:p>
          <a:p>
            <a:pPr>
              <a:lnSpc>
                <a:spcPct val="140000"/>
              </a:lnSpc>
            </a:pPr>
            <a:r>
              <a:rPr lang="en-GB" altLang="en-US">
                <a:latin typeface="Arial" panose="020B0604020202020204" pitchFamily="34" charset="0"/>
                <a:cs typeface="Arial" panose="020B0604020202020204" pitchFamily="34" charset="0"/>
              </a:rPr>
              <a:t>Maintain good access for pedestrians and vehicles.</a:t>
            </a:r>
          </a:p>
          <a:p>
            <a:pPr>
              <a:lnSpc>
                <a:spcPct val="140000"/>
              </a:lnSpc>
            </a:pPr>
            <a:r>
              <a:rPr lang="en-GB" altLang="en-US">
                <a:latin typeface="Arial" panose="020B0604020202020204" pitchFamily="34" charset="0"/>
                <a:cs typeface="Arial" panose="020B0604020202020204" pitchFamily="34" charset="0"/>
              </a:rPr>
              <a:t>Insert a temporary casing as soon as possible to prevent collapse of the bore and to provide edge protection.</a:t>
            </a:r>
          </a:p>
          <a:p>
            <a:pPr>
              <a:lnSpc>
                <a:spcPct val="140000"/>
              </a:lnSpc>
            </a:pPr>
            <a:r>
              <a:rPr lang="en-GB" altLang="en-US">
                <a:latin typeface="Arial" panose="020B0604020202020204" pitchFamily="34" charset="0"/>
                <a:cs typeface="Arial" panose="020B0604020202020204" pitchFamily="34" charset="0"/>
              </a:rPr>
              <a:t>Always use ‘r’ type clips to secure pins.</a:t>
            </a:r>
          </a:p>
          <a:p>
            <a:pPr>
              <a:lnSpc>
                <a:spcPct val="140000"/>
              </a:lnSpc>
            </a:pPr>
            <a:r>
              <a:rPr lang="en-GB" altLang="en-US">
                <a:latin typeface="Arial" panose="020B0604020202020204" pitchFamily="34" charset="0"/>
                <a:cs typeface="Arial" panose="020B0604020202020204" pitchFamily="34" charset="0"/>
              </a:rPr>
              <a:t>Keep away from open bore holes – cover and/or barrier off.</a:t>
            </a:r>
          </a:p>
          <a:p>
            <a:pPr>
              <a:lnSpc>
                <a:spcPct val="140000"/>
              </a:lnSpc>
            </a:pPr>
            <a:r>
              <a:rPr lang="en-GB" altLang="en-US">
                <a:latin typeface="Arial" panose="020B0604020202020204" pitchFamily="34" charset="0"/>
                <a:cs typeface="Arial" panose="020B0604020202020204" pitchFamily="34" charset="0"/>
              </a:rPr>
              <a:t>Keep fingers and feet clear of loads and out of moving parts.</a:t>
            </a:r>
          </a:p>
          <a:p>
            <a:pPr>
              <a:lnSpc>
                <a:spcPct val="140000"/>
              </a:lnSpc>
            </a:pPr>
            <a:r>
              <a:rPr lang="en-GB" altLang="en-US">
                <a:latin typeface="Arial" panose="020B0604020202020204" pitchFamily="34" charset="0"/>
                <a:cs typeface="Arial" panose="020B0604020202020204" pitchFamily="34" charset="0"/>
              </a:rPr>
              <a:t>Ensure cages are slung correctly, do not put hands or arms inside the cage when splicing over the bore.</a:t>
            </a:r>
          </a:p>
          <a:p>
            <a:pPr>
              <a:lnSpc>
                <a:spcPct val="140000"/>
              </a:lnSpc>
            </a:pPr>
            <a:r>
              <a:rPr lang="en-GB" altLang="en-US">
                <a:latin typeface="Arial" panose="020B0604020202020204" pitchFamily="34" charset="0"/>
                <a:cs typeface="Arial" panose="020B0604020202020204" pitchFamily="34" charset="0"/>
              </a:rPr>
              <a:t>Check all lifting accessories prior to use. If defective take out of use and attach a red do not use tag to the lifting accessories and inform your Supervisor.</a:t>
            </a:r>
          </a:p>
          <a:p>
            <a:pPr>
              <a:lnSpc>
                <a:spcPct val="140000"/>
              </a:lnSpc>
            </a:pPr>
            <a:r>
              <a:rPr lang="en-GB" altLang="en-US">
                <a:latin typeface="Arial" panose="020B0604020202020204" pitchFamily="34" charset="0"/>
                <a:cs typeface="Arial" panose="020B0604020202020204" pitchFamily="34" charset="0"/>
              </a:rPr>
              <a:t>All reversing vehicles should have a banksman in attendance (this includes concrete wagons and muckaway wagons)</a:t>
            </a:r>
          </a:p>
          <a:p>
            <a:pPr>
              <a:lnSpc>
                <a:spcPct val="140000"/>
              </a:lnSpc>
            </a:pPr>
            <a:r>
              <a:rPr lang="en-GB" altLang="en-US">
                <a:latin typeface="Arial" panose="020B0604020202020204" pitchFamily="34" charset="0"/>
                <a:cs typeface="Arial" panose="020B0604020202020204" pitchFamily="34" charset="0"/>
              </a:rPr>
              <a:t>If a ‘pinch point’ is identified it must be barriered off. A pinch point is an area where there is a gap of less than 600mm between the rig/crane and an immovable object.</a:t>
            </a:r>
          </a:p>
          <a:p>
            <a:pPr>
              <a:lnSpc>
                <a:spcPct val="140000"/>
              </a:lnSpc>
            </a:pPr>
            <a:r>
              <a:rPr lang="en-GB" altLang="en-US">
                <a:latin typeface="Arial" panose="020B0604020202020204" pitchFamily="34" charset="0"/>
                <a:cs typeface="Arial" panose="020B0604020202020204" pitchFamily="34" charset="0"/>
              </a:rPr>
              <a:t>Make sure all open bores are back filled with a granular material and monitored for slumping. Barrier off any that are found to off slumped and inform the Operations Supervisor.</a:t>
            </a:r>
          </a:p>
          <a:p>
            <a:pPr>
              <a:lnSpc>
                <a:spcPct val="140000"/>
              </a:lnSpc>
            </a:pPr>
            <a:r>
              <a:rPr lang="en-GB" altLang="en-US">
                <a:latin typeface="Arial" panose="020B0604020202020204" pitchFamily="34" charset="0"/>
                <a:cs typeface="Arial" panose="020B0604020202020204" pitchFamily="34" charset="0"/>
              </a:rPr>
              <a:t>A Pre-inspection sheet of the piling rig must be completed daily by a competent person and email to the office. </a:t>
            </a:r>
          </a:p>
          <a:p>
            <a:pPr>
              <a:lnSpc>
                <a:spcPct val="140000"/>
              </a:lnSpc>
            </a:pPr>
            <a:endParaRPr lang="en-GB" altLang="en-US"/>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73168" y="897668"/>
            <a:ext cx="4253420" cy="4253420"/>
          </a:xfrm>
        </p:spPr>
      </p:pic>
      <p:sp>
        <p:nvSpPr>
          <p:cNvPr id="4" name="Title 3"/>
          <p:cNvSpPr>
            <a:spLocks noGrp="1"/>
          </p:cNvSpPr>
          <p:nvPr>
            <p:ph type="title"/>
          </p:nvPr>
        </p:nvSpPr>
        <p:spPr/>
        <p:txBody>
          <a:bodyPr/>
          <a:lstStyle/>
          <a:p>
            <a:r>
              <a:rPr lang="en-GB"/>
              <a:t>Rotary Bored Piling</a:t>
            </a:r>
          </a:p>
        </p:txBody>
      </p:sp>
      <p:sp>
        <p:nvSpPr>
          <p:cNvPr id="5" name="Content Placeholder 4"/>
          <p:cNvSpPr>
            <a:spLocks noGrp="1"/>
          </p:cNvSpPr>
          <p:nvPr>
            <p:ph sz="half" idx="13"/>
          </p:nvPr>
        </p:nvSpPr>
        <p:spPr>
          <a:xfrm>
            <a:off x="4651513" y="5132070"/>
            <a:ext cx="4492487" cy="1147572"/>
          </a:xfrm>
        </p:spPr>
        <p:txBody>
          <a:bodyPr/>
          <a:lstStyle/>
          <a:p>
            <a:pPr marL="0" indent="0">
              <a:buNone/>
            </a:pPr>
            <a:r>
              <a:rPr lang="en-GB" altLang="en-US" sz="1300" b="1">
                <a:latin typeface="Arial" panose="020B0604020202020204" pitchFamily="34" charset="0"/>
                <a:cs typeface="Arial" panose="020B0604020202020204" pitchFamily="34" charset="0"/>
              </a:rPr>
              <a:t>Q. Where should you stand when the rig is discharging spoil?</a:t>
            </a:r>
          </a:p>
          <a:p>
            <a:pPr marL="0" indent="0">
              <a:buNone/>
            </a:pPr>
            <a:r>
              <a:rPr lang="en-GB" altLang="en-US" sz="1300" b="1">
                <a:latin typeface="Arial" panose="020B0604020202020204" pitchFamily="34" charset="0"/>
                <a:cs typeface="Arial" panose="020B0604020202020204" pitchFamily="34" charset="0"/>
              </a:rPr>
              <a:t>Q. What should you do to open bore holes?</a:t>
            </a:r>
          </a:p>
          <a:p>
            <a:pPr marL="0" indent="0">
              <a:buNone/>
            </a:pPr>
            <a:r>
              <a:rPr lang="en-GB" altLang="en-US" sz="1300" b="1">
                <a:latin typeface="Arial" panose="020B0604020202020204" pitchFamily="34" charset="0"/>
                <a:cs typeface="Arial" panose="020B0604020202020204" pitchFamily="34" charset="0"/>
              </a:rPr>
              <a:t>Q. What should be along the slew arc of the rig?</a:t>
            </a:r>
          </a:p>
          <a:p>
            <a:endParaRPr lang="en-GB" altLang="en-US" b="1"/>
          </a:p>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a:t>
            </a:r>
          </a:p>
        </p:txBody>
      </p:sp>
      <p:pic>
        <p:nvPicPr>
          <p:cNvPr id="3" name="Picture 2"/>
          <p:cNvPicPr>
            <a:picLocks noChangeAspect="1"/>
          </p:cNvPicPr>
          <p:nvPr/>
        </p:nvPicPr>
        <p:blipFill>
          <a:blip r:embed="rId3"/>
          <a:stretch>
            <a:fillRect/>
          </a:stretch>
        </p:blipFill>
        <p:spPr>
          <a:xfrm>
            <a:off x="6895306" y="3597307"/>
            <a:ext cx="2157413" cy="1564481"/>
          </a:xfrm>
          <a:prstGeom prst="rect">
            <a:avLst/>
          </a:prstGeom>
        </p:spPr>
      </p:pic>
      <p:sp>
        <p:nvSpPr>
          <p:cNvPr id="9" name="Date Placeholder 4"/>
          <p:cNvSpPr txBox="1">
            <a:spLocks/>
          </p:cNvSpPr>
          <p:nvPr/>
        </p:nvSpPr>
        <p:spPr>
          <a:xfrm>
            <a:off x="97971" y="647874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01/07</a:t>
            </a:r>
          </a:p>
          <a:p>
            <a:r>
              <a:rPr lang="en-GB" sz="750"/>
              <a:t> </a:t>
            </a:r>
          </a:p>
        </p:txBody>
      </p:sp>
    </p:spTree>
    <p:extLst>
      <p:ext uri="{BB962C8B-B14F-4D97-AF65-F5344CB8AC3E}">
        <p14:creationId xmlns:p14="http://schemas.microsoft.com/office/powerpoint/2010/main" val="21460263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Use of Computers (DSE)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07/03  </a:t>
            </a:r>
          </a:p>
        </p:txBody>
      </p:sp>
    </p:spTree>
    <p:extLst>
      <p:ext uri="{BB962C8B-B14F-4D97-AF65-F5344CB8AC3E}">
        <p14:creationId xmlns:p14="http://schemas.microsoft.com/office/powerpoint/2010/main" val="2496286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4" name="Title 3"/>
          <p:cNvSpPr>
            <a:spLocks noGrp="1"/>
          </p:cNvSpPr>
          <p:nvPr>
            <p:ph type="title"/>
          </p:nvPr>
        </p:nvSpPr>
        <p:spPr/>
        <p:txBody>
          <a:bodyPr/>
          <a:lstStyle/>
          <a:p>
            <a:r>
              <a:rPr lang="en-GB"/>
              <a:t>Manual Handling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07/04 </a:t>
            </a:r>
          </a:p>
        </p:txBody>
      </p:sp>
      <p:sp>
        <p:nvSpPr>
          <p:cNvPr id="3" name="Content Placeholder 2"/>
          <p:cNvSpPr>
            <a:spLocks noGrp="1"/>
          </p:cNvSpPr>
          <p:nvPr>
            <p:ph sz="half" idx="2"/>
          </p:nvPr>
        </p:nvSpPr>
        <p:spPr/>
        <p:txBody>
          <a:bodyPr/>
          <a:lstStyle/>
          <a:p>
            <a:endParaRPr lang="en-GB"/>
          </a:p>
        </p:txBody>
      </p:sp>
    </p:spTree>
    <p:extLst>
      <p:ext uri="{BB962C8B-B14F-4D97-AF65-F5344CB8AC3E}">
        <p14:creationId xmlns:p14="http://schemas.microsoft.com/office/powerpoint/2010/main" val="41879540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Slips, Trips &amp; Falls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07/05 </a:t>
            </a:r>
          </a:p>
        </p:txBody>
      </p:sp>
    </p:spTree>
    <p:extLst>
      <p:ext uri="{BB962C8B-B14F-4D97-AF65-F5344CB8AC3E}">
        <p14:creationId xmlns:p14="http://schemas.microsoft.com/office/powerpoint/2010/main" val="1734179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Driving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07/06 </a:t>
            </a:r>
          </a:p>
        </p:txBody>
      </p:sp>
    </p:spTree>
    <p:extLst>
      <p:ext uri="{BB962C8B-B14F-4D97-AF65-F5344CB8AC3E}">
        <p14:creationId xmlns:p14="http://schemas.microsoft.com/office/powerpoint/2010/main" val="3685997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a:bodyPr>
          <a:lstStyle/>
          <a:p>
            <a:pPr lvl="0"/>
            <a:r>
              <a:rPr lang="en-GB" sz="1200">
                <a:solidFill>
                  <a:prstClr val="black"/>
                </a:solidFill>
                <a:latin typeface="Arial" panose="020B0604020202020204" pitchFamily="34" charset="0"/>
                <a:cs typeface="Arial" panose="020B0604020202020204" pitchFamily="34" charset="0"/>
              </a:rPr>
              <a:t>Most injuries at work are caused from slips, trips and falls because of poor housekeeping.</a:t>
            </a:r>
          </a:p>
          <a:p>
            <a:r>
              <a:rPr lang="en-GB" sz="1200">
                <a:latin typeface="Arial" panose="020B0604020202020204" pitchFamily="34" charset="0"/>
                <a:cs typeface="Arial" panose="020B0604020202020204" pitchFamily="34" charset="0"/>
              </a:rPr>
              <a:t>People not clearing up after their self's, leaving cables over walkways, substances on the floor, cause a high amount of injures to other people.</a:t>
            </a:r>
          </a:p>
          <a:p>
            <a:r>
              <a:rPr lang="en-GB" altLang="en-US" sz="1200">
                <a:latin typeface="Arial" panose="020B0604020202020204" pitchFamily="34" charset="0"/>
                <a:cs typeface="Arial" panose="020B0604020202020204" pitchFamily="34" charset="0"/>
              </a:rPr>
              <a:t>Keeping your workplace organised will not only help safety but will increase productivity because you will have room to work. </a:t>
            </a:r>
          </a:p>
          <a:p>
            <a:r>
              <a:rPr lang="en-GB" sz="1200">
                <a:latin typeface="Arial" panose="020B0604020202020204" pitchFamily="34" charset="0"/>
                <a:cs typeface="Arial" panose="020B0604020202020204" pitchFamily="34" charset="0"/>
              </a:rPr>
              <a:t>Clear up waste as you create it, tidy as you go.</a:t>
            </a:r>
          </a:p>
          <a:p>
            <a:r>
              <a:rPr lang="en-GB" sz="1200">
                <a:latin typeface="Arial" panose="020B0604020202020204" pitchFamily="34" charset="0"/>
                <a:cs typeface="Arial" panose="020B0604020202020204" pitchFamily="34" charset="0"/>
              </a:rPr>
              <a:t>As far as possible, route cables for power tools above head height. If cables have to be routed at floor level, try to avoid crossing walkways.</a:t>
            </a:r>
          </a:p>
          <a:p>
            <a:r>
              <a:rPr lang="en-GB" sz="1200">
                <a:latin typeface="Arial" panose="020B0604020202020204" pitchFamily="34" charset="0"/>
                <a:cs typeface="Arial" panose="020B0604020202020204" pitchFamily="34" charset="0"/>
              </a:rPr>
              <a:t>Store boxes on the correct storage units.</a:t>
            </a:r>
          </a:p>
          <a:p>
            <a:r>
              <a:rPr lang="en-GB" sz="1200">
                <a:latin typeface="Arial" panose="020B0604020202020204" pitchFamily="34" charset="0"/>
                <a:cs typeface="Arial" panose="020B0604020202020204" pitchFamily="34" charset="0"/>
              </a:rPr>
              <a:t>Ensure mats are flat, stairways are clean and tidy. If you spill any substances clear it up, don’t just walk away.</a:t>
            </a:r>
          </a:p>
          <a:p>
            <a:r>
              <a:rPr lang="en-GB" sz="1200">
                <a:latin typeface="Arial" panose="020B0604020202020204" pitchFamily="34" charset="0"/>
                <a:cs typeface="Arial" panose="020B0604020202020204" pitchFamily="34" charset="0"/>
              </a:rPr>
              <a:t>Make sure there is adequate lighting when you enter a room, reduced lighting can hide many dangers.</a:t>
            </a:r>
          </a:p>
          <a:p>
            <a:r>
              <a:rPr lang="en-GB" sz="1200">
                <a:latin typeface="Arial" panose="020B0604020202020204" pitchFamily="34" charset="0"/>
                <a:cs typeface="Arial" panose="020B0604020202020204" pitchFamily="34" charset="0"/>
              </a:rPr>
              <a:t>Rubbish and other waste products should be disposed of in the correct manner. Food waste needs placing in secure containers to stop any vermin.</a:t>
            </a:r>
          </a:p>
          <a:p>
            <a:r>
              <a:rPr lang="en-GB" sz="1200">
                <a:latin typeface="Arial" panose="020B0604020202020204" pitchFamily="34" charset="0"/>
                <a:cs typeface="Arial" panose="020B0604020202020204" pitchFamily="34" charset="0"/>
              </a:rPr>
              <a:t>Make sure you tidy up after yourselves a clean environment promotes good housekeeping.</a:t>
            </a:r>
          </a:p>
          <a:p>
            <a:r>
              <a:rPr lang="en-GB" sz="1200">
                <a:latin typeface="Arial" panose="020B0604020202020204" pitchFamily="34" charset="0"/>
                <a:cs typeface="Arial" panose="020B0604020202020204" pitchFamily="34" charset="0"/>
              </a:rPr>
              <a:t>Keep walkways and doorways clear, make sure all rubbish is cleared and put in the </a:t>
            </a:r>
            <a:r>
              <a:rPr lang="en-GB" sz="1200" err="1">
                <a:latin typeface="Arial" panose="020B0604020202020204" pitchFamily="34" charset="0"/>
                <a:cs typeface="Arial" panose="020B0604020202020204" pitchFamily="34" charset="0"/>
              </a:rPr>
              <a:t>appropate</a:t>
            </a:r>
            <a:r>
              <a:rPr lang="en-GB" sz="1200">
                <a:latin typeface="Arial" panose="020B0604020202020204" pitchFamily="34" charset="0"/>
                <a:cs typeface="Arial" panose="020B0604020202020204" pitchFamily="34" charset="0"/>
              </a:rPr>
              <a:t> container for disposal.   </a:t>
            </a:r>
          </a:p>
        </p:txBody>
      </p:sp>
      <p:pic>
        <p:nvPicPr>
          <p:cNvPr id="2" name="Content Placeholder 1"/>
          <p:cNvPicPr>
            <a:picLocks noGrp="1" noChangeAspect="1"/>
          </p:cNvPicPr>
          <p:nvPr>
            <p:ph sz="half" idx="2"/>
          </p:nvPr>
        </p:nvPicPr>
        <p:blipFill>
          <a:blip r:embed="rId2"/>
          <a:stretch>
            <a:fillRect/>
          </a:stretch>
        </p:blipFill>
        <p:spPr>
          <a:xfrm>
            <a:off x="4581938" y="886968"/>
            <a:ext cx="4562062" cy="3860469"/>
          </a:xfrm>
          <a:prstGeom prst="rect">
            <a:avLst/>
          </a:prstGeom>
        </p:spPr>
      </p:pic>
      <p:sp>
        <p:nvSpPr>
          <p:cNvPr id="4" name="Title 3"/>
          <p:cNvSpPr>
            <a:spLocks noGrp="1"/>
          </p:cNvSpPr>
          <p:nvPr>
            <p:ph type="title"/>
          </p:nvPr>
        </p:nvSpPr>
        <p:spPr/>
        <p:txBody>
          <a:bodyPr/>
          <a:lstStyle/>
          <a:p>
            <a:r>
              <a:rPr lang="en-GB"/>
              <a:t>Housekeeping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07/07 </a:t>
            </a:r>
          </a:p>
        </p:txBody>
      </p:sp>
      <p:sp>
        <p:nvSpPr>
          <p:cNvPr id="8"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07/07 </a:t>
            </a:r>
          </a:p>
        </p:txBody>
      </p:sp>
    </p:spTree>
    <p:extLst>
      <p:ext uri="{BB962C8B-B14F-4D97-AF65-F5344CB8AC3E}">
        <p14:creationId xmlns:p14="http://schemas.microsoft.com/office/powerpoint/2010/main" val="32175677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normAutofit fontScale="90000"/>
          </a:bodyPr>
          <a:lstStyle/>
          <a:p>
            <a:r>
              <a:rPr lang="en-GB"/>
              <a:t>Environment/ Sustainability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07/08 </a:t>
            </a:r>
          </a:p>
        </p:txBody>
      </p:sp>
    </p:spTree>
    <p:extLst>
      <p:ext uri="{BB962C8B-B14F-4D97-AF65-F5344CB8AC3E}">
        <p14:creationId xmlns:p14="http://schemas.microsoft.com/office/powerpoint/2010/main" val="22191705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Electrical Safety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07/09 </a:t>
            </a:r>
          </a:p>
        </p:txBody>
      </p:sp>
    </p:spTree>
    <p:extLst>
      <p:ext uri="{BB962C8B-B14F-4D97-AF65-F5344CB8AC3E}">
        <p14:creationId xmlns:p14="http://schemas.microsoft.com/office/powerpoint/2010/main" val="2584195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GB" sz="1400">
                <a:latin typeface="Arial" panose="020B0604020202020204" pitchFamily="34" charset="0"/>
                <a:cs typeface="Arial" panose="020B0604020202020204" pitchFamily="34" charset="0"/>
              </a:rPr>
              <a:t>Identifies a problem/error/mistake that has occurred and needs rectifying to make sure of no recurrence. </a:t>
            </a:r>
          </a:p>
          <a:p>
            <a:r>
              <a:rPr lang="en-GB" sz="1400">
                <a:latin typeface="Arial" panose="020B0604020202020204" pitchFamily="34" charset="0"/>
                <a:cs typeface="Arial" panose="020B0604020202020204" pitchFamily="34" charset="0"/>
              </a:rPr>
              <a:t>It represents a continual improvement of the working procedures of the company.  And can be used to raise concerns with company procedures.</a:t>
            </a:r>
          </a:p>
          <a:p>
            <a:r>
              <a:rPr lang="en-GB" sz="1400">
                <a:latin typeface="Arial" panose="020B0604020202020204" pitchFamily="34" charset="0"/>
                <a:cs typeface="Arial" panose="020B0604020202020204" pitchFamily="34" charset="0"/>
              </a:rPr>
              <a:t>Client comments from contracts can be raise for future improvements.</a:t>
            </a:r>
          </a:p>
          <a:p>
            <a:r>
              <a:rPr lang="en-GB" sz="1400">
                <a:latin typeface="Arial" panose="020B0604020202020204" pitchFamily="34" charset="0"/>
                <a:cs typeface="Arial" panose="020B0604020202020204" pitchFamily="34" charset="0"/>
              </a:rPr>
              <a:t>ISO 9001 requires that we document all non – conformances and record all actions taken. </a:t>
            </a:r>
          </a:p>
          <a:p>
            <a:r>
              <a:rPr lang="en-GB" sz="1400">
                <a:latin typeface="Arial" panose="020B0604020202020204" pitchFamily="34" charset="0"/>
                <a:cs typeface="Arial" panose="020B0604020202020204" pitchFamily="34" charset="0"/>
              </a:rPr>
              <a:t>They can be Health &amp; Safety issues, environmental issues, quality issues, financial problems &amp; accident, incident, near miss reporting.</a:t>
            </a:r>
          </a:p>
          <a:p>
            <a:r>
              <a:rPr lang="en-GB" sz="1400">
                <a:latin typeface="Arial" panose="020B0604020202020204" pitchFamily="34" charset="0"/>
                <a:cs typeface="Arial" panose="020B0604020202020204" pitchFamily="34" charset="0"/>
              </a:rPr>
              <a:t>Root cause what caused the non –conformance to be raised.</a:t>
            </a:r>
          </a:p>
          <a:p>
            <a:r>
              <a:rPr lang="en-GB" sz="1400">
                <a:latin typeface="Arial" panose="020B0604020202020204" pitchFamily="34" charset="0"/>
                <a:cs typeface="Arial" panose="020B0604020202020204" pitchFamily="34" charset="0"/>
              </a:rPr>
              <a:t>Corrective actions put right the immediate issue.</a:t>
            </a:r>
          </a:p>
          <a:p>
            <a:r>
              <a:rPr lang="en-GB" sz="1400">
                <a:latin typeface="Arial" panose="020B0604020202020204" pitchFamily="34" charset="0"/>
                <a:cs typeface="Arial" panose="020B0604020202020204" pitchFamily="34" charset="0"/>
              </a:rPr>
              <a:t>Preventive actions stop the issue recurring. </a:t>
            </a:r>
          </a:p>
          <a:p>
            <a:endParaRPr lang="en-GB"/>
          </a:p>
        </p:txBody>
      </p:sp>
      <p:sp>
        <p:nvSpPr>
          <p:cNvPr id="3" name="Content Placeholder 2"/>
          <p:cNvSpPr>
            <a:spLocks noGrp="1"/>
          </p:cNvSpPr>
          <p:nvPr>
            <p:ph sz="half" idx="2"/>
          </p:nvPr>
        </p:nvSpPr>
        <p:spPr>
          <a:xfrm>
            <a:off x="4569015" y="897240"/>
            <a:ext cx="4574985" cy="5393832"/>
          </a:xfrm>
        </p:spPr>
        <p:txBody>
          <a:bodyPr/>
          <a:lstStyle/>
          <a:p>
            <a:r>
              <a:rPr lang="en-US" sz="1400">
                <a:latin typeface="Arial" panose="020B0604020202020204" pitchFamily="34" charset="0"/>
                <a:cs typeface="Arial" panose="020B0604020202020204" pitchFamily="34" charset="0"/>
              </a:rPr>
              <a:t>Where can they be found?</a:t>
            </a:r>
          </a:p>
          <a:p>
            <a:r>
              <a:rPr lang="en-US" sz="1400">
                <a:latin typeface="Arial" panose="020B0604020202020204" pitchFamily="34" charset="0"/>
                <a:cs typeface="Arial" panose="020B0604020202020204" pitchFamily="34" charset="0"/>
              </a:rPr>
              <a:t>Any person can raise an NCR [Action log] by either raising the concern with a Manager or accessing  the CP logistics system, enter jobs and action log is at the bottom of the page. </a:t>
            </a:r>
          </a:p>
          <a:p>
            <a:r>
              <a:rPr lang="en-US" sz="1400">
                <a:latin typeface="Arial" panose="020B0604020202020204" pitchFamily="34" charset="0"/>
                <a:cs typeface="Arial" panose="020B0604020202020204" pitchFamily="34" charset="0"/>
              </a:rPr>
              <a:t>The non – conformance are issued to an individual by the person who raises it. This will flash up when you enter the logistics. </a:t>
            </a:r>
          </a:p>
          <a:p>
            <a:r>
              <a:rPr lang="en-US" sz="1400">
                <a:latin typeface="Arial" panose="020B0604020202020204" pitchFamily="34" charset="0"/>
                <a:cs typeface="Arial" panose="020B0604020202020204" pitchFamily="34" charset="0"/>
              </a:rPr>
              <a:t>Non- conformance are raised and discussed in the monthly management meeting.</a:t>
            </a:r>
            <a:r>
              <a:rPr lang="en-GB" sz="1400">
                <a:latin typeface="Arial" panose="020B0604020202020204" pitchFamily="34" charset="0"/>
                <a:cs typeface="Arial" panose="020B0604020202020204" pitchFamily="34" charset="0"/>
              </a:rPr>
              <a:t> </a:t>
            </a:r>
          </a:p>
          <a:p>
            <a:r>
              <a:rPr lang="en-GB" sz="1400">
                <a:latin typeface="Arial" panose="020B0604020202020204" pitchFamily="34" charset="0"/>
                <a:cs typeface="Arial" panose="020B0604020202020204" pitchFamily="34" charset="0"/>
              </a:rPr>
              <a:t>All non – conformance must be completed by the allotted individual in a time frame allowed by the HSQE &amp; Operations Manager who over see the system</a:t>
            </a:r>
          </a:p>
          <a:p>
            <a:endParaRPr lang="en-US"/>
          </a:p>
          <a:p>
            <a:endParaRPr lang="en-GB"/>
          </a:p>
        </p:txBody>
      </p:sp>
      <p:sp>
        <p:nvSpPr>
          <p:cNvPr id="4" name="Title 3"/>
          <p:cNvSpPr>
            <a:spLocks noGrp="1"/>
          </p:cNvSpPr>
          <p:nvPr>
            <p:ph type="title"/>
          </p:nvPr>
        </p:nvSpPr>
        <p:spPr>
          <a:xfrm>
            <a:off x="0" y="155448"/>
            <a:ext cx="7661429" cy="731520"/>
          </a:xfrm>
        </p:spPr>
        <p:txBody>
          <a:bodyPr/>
          <a:lstStyle/>
          <a:p>
            <a:r>
              <a:rPr lang="en-GB"/>
              <a:t>Non – Conformance reporting</a:t>
            </a:r>
          </a:p>
        </p:txBody>
      </p:sp>
      <p:sp>
        <p:nvSpPr>
          <p:cNvPr id="6" name="TextBox 5"/>
          <p:cNvSpPr txBox="1"/>
          <p:nvPr/>
        </p:nvSpPr>
        <p:spPr>
          <a:xfrm>
            <a:off x="195308" y="6488668"/>
            <a:ext cx="1216241" cy="207749"/>
          </a:xfrm>
          <a:prstGeom prst="rect">
            <a:avLst/>
          </a:prstGeom>
          <a:noFill/>
        </p:spPr>
        <p:txBody>
          <a:bodyPr wrap="square" rtlCol="0">
            <a:spAutoFit/>
          </a:bodyPr>
          <a:lstStyle/>
          <a:p>
            <a:pPr lvl="0"/>
            <a:r>
              <a:rPr lang="en-GB" sz="750">
                <a:solidFill>
                  <a:schemeClr val="bg1"/>
                </a:solidFill>
              </a:rPr>
              <a:t>Tool Box Talk No: 07/10 </a:t>
            </a:r>
          </a:p>
        </p:txBody>
      </p:sp>
    </p:spTree>
    <p:extLst>
      <p:ext uri="{BB962C8B-B14F-4D97-AF65-F5344CB8AC3E}">
        <p14:creationId xmlns:p14="http://schemas.microsoft.com/office/powerpoint/2010/main" val="1420982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519" y="6365289"/>
            <a:ext cx="1338829" cy="215444"/>
          </a:xfrm>
          <a:prstGeom prst="rect">
            <a:avLst/>
          </a:prstGeom>
          <a:noFill/>
        </p:spPr>
        <p:txBody>
          <a:bodyPr wrap="square" rtlCol="0">
            <a:spAutoFit/>
          </a:bodyPr>
          <a:lstStyle/>
          <a:p>
            <a:pPr lvl="0"/>
            <a:r>
              <a:rPr lang="en-GB" sz="800">
                <a:solidFill>
                  <a:schemeClr val="bg1"/>
                </a:solidFill>
              </a:rPr>
              <a:t>Tool Box Talk No: 07/11 </a:t>
            </a:r>
          </a:p>
        </p:txBody>
      </p:sp>
      <p:sp>
        <p:nvSpPr>
          <p:cNvPr id="8" name="TextBox 7"/>
          <p:cNvSpPr txBox="1"/>
          <p:nvPr/>
        </p:nvSpPr>
        <p:spPr>
          <a:xfrm>
            <a:off x="0" y="868427"/>
            <a:ext cx="4554245" cy="5447645"/>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Workplace stress is the physical and emotional harm that occurs when the requirements of the job do not match the capabilities, recourses, or needs of the worker.</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Stress is often seen by the change in behaviour, as this is more obvious, but by this time stress could have been going on for many months, even years.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Stress can lead to poor health and even injury.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The Psychological signs of stress are:</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Taking of illegal drugs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Changes to attitude to work, poor time management; poor standards of work and absenteeism; </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Lack of confidence or self esteem, social withdrawal and relationship problems.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Mood swings; angry or aggressive outbursts; feeling nervous; irritable or reckless.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Being defensive or extra sensitive to criticism.</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Inability to make a simple decision, lack of motivation, memory lapses and becoming easily distracted.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The Physical signs are:</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Changes in appearance; self neglect, lack of personal hygiene or appearing tired.</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Sudden weight loss or gain.</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Muscle aches &amp; pains.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Becoming more common to illness and infections.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Panic attacks; hyperventilating, feeling of a “lump in the throat”, pins &amp; needles.</a:t>
            </a:r>
          </a:p>
          <a:p>
            <a:pPr marL="628650" lvl="1" indent="-171450">
              <a:buFont typeface="Arial" panose="020B0604020202020204" pitchFamily="34" charset="0"/>
              <a:buChar char="•"/>
            </a:pPr>
            <a:r>
              <a:rPr lang="en-GB" sz="1200">
                <a:latin typeface="Arial" panose="020B0604020202020204" pitchFamily="34" charset="0"/>
                <a:cs typeface="Arial" panose="020B0604020202020204" pitchFamily="34" charset="0"/>
              </a:rPr>
              <a:t>Heart problems and high blood pressure.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Around 1 in 5 people in the UK suffer from stress.</a:t>
            </a:r>
          </a:p>
          <a:p>
            <a:pPr marL="171450" indent="-171450">
              <a:buFont typeface="Arial" panose="020B0604020202020204" pitchFamily="34" charset="0"/>
              <a:buChar char="•"/>
            </a:pPr>
            <a:endParaRPr lang="en-GB" sz="1200"/>
          </a:p>
        </p:txBody>
      </p:sp>
      <p:sp>
        <p:nvSpPr>
          <p:cNvPr id="9" name="TextBox 8"/>
          <p:cNvSpPr txBox="1"/>
          <p:nvPr/>
        </p:nvSpPr>
        <p:spPr>
          <a:xfrm>
            <a:off x="4554245" y="909286"/>
            <a:ext cx="4589754" cy="5078313"/>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Everyone has to deal with life’s problems. A key to dealing with the big and little everyday problems is to deal with stress in a positive way.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Don’t worry about things you have no control over; accept when things are beyond your control. Think positive thoughts.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Try to focus on the positive side of situations and this will reduce your stress level.</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Don’t worry about things that haven’t happen yet, keep things in perspective.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Think about the situation in your life that causes you stress. Are they important or unimportant? Are they controllable or uncontrollable.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Make sure you seek medical attention, if you begin to experience the following conditions:</a:t>
            </a:r>
          </a:p>
          <a:p>
            <a:r>
              <a:rPr lang="en-GB" sz="1200">
                <a:latin typeface="Arial" panose="020B0604020202020204" pitchFamily="34" charset="0"/>
                <a:cs typeface="Arial" panose="020B0604020202020204" pitchFamily="34" charset="0"/>
              </a:rPr>
              <a:t>                    - Frequent headaches.</a:t>
            </a:r>
          </a:p>
          <a:p>
            <a:r>
              <a:rPr lang="en-GB" sz="1200">
                <a:latin typeface="Arial" panose="020B0604020202020204" pitchFamily="34" charset="0"/>
                <a:cs typeface="Arial" panose="020B0604020202020204" pitchFamily="34" charset="0"/>
              </a:rPr>
              <a:t>                    - Inability to sleep.</a:t>
            </a:r>
          </a:p>
          <a:p>
            <a:r>
              <a:rPr lang="en-GB" sz="1200">
                <a:latin typeface="Arial" panose="020B0604020202020204" pitchFamily="34" charset="0"/>
                <a:cs typeface="Arial" panose="020B0604020202020204" pitchFamily="34" charset="0"/>
              </a:rPr>
              <a:t>                    - Difficulty concentrating.</a:t>
            </a:r>
          </a:p>
          <a:p>
            <a:r>
              <a:rPr lang="en-GB" sz="1200">
                <a:latin typeface="Arial" panose="020B0604020202020204" pitchFamily="34" charset="0"/>
                <a:cs typeface="Arial" panose="020B0604020202020204" pitchFamily="34" charset="0"/>
              </a:rPr>
              <a:t>                    - Upset stomach.</a:t>
            </a:r>
          </a:p>
          <a:p>
            <a:r>
              <a:rPr lang="en-GB" sz="1200">
                <a:latin typeface="Arial" panose="020B0604020202020204" pitchFamily="34" charset="0"/>
                <a:cs typeface="Arial" panose="020B0604020202020204" pitchFamily="34" charset="0"/>
              </a:rPr>
              <a:t>                    - Short temper.</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Inform your line – manager.</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Advise what medication you are taking.</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Advise whether it will affect your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People can suffer stress not just from </a:t>
            </a:r>
          </a:p>
          <a:p>
            <a:r>
              <a:rPr lang="en-GB" sz="1200">
                <a:latin typeface="Arial" panose="020B0604020202020204" pitchFamily="34" charset="0"/>
                <a:cs typeface="Arial" panose="020B0604020202020204" pitchFamily="34" charset="0"/>
              </a:rPr>
              <a:t>    major life events or changes, smaller insignificant events can </a:t>
            </a:r>
          </a:p>
          <a:p>
            <a:r>
              <a:rPr lang="en-GB" sz="1200">
                <a:latin typeface="Arial" panose="020B0604020202020204" pitchFamily="34" charset="0"/>
                <a:cs typeface="Arial" panose="020B0604020202020204" pitchFamily="34" charset="0"/>
              </a:rPr>
              <a:t>    bring it on.</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Ask for help, don’t let things fester, The company can’ t help if they don’t know theirs a problem.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170" y="3370621"/>
            <a:ext cx="1717830" cy="171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txBox="1">
            <a:spLocks/>
          </p:cNvSpPr>
          <p:nvPr/>
        </p:nvSpPr>
        <p:spPr>
          <a:xfrm>
            <a:off x="1" y="155448"/>
            <a:ext cx="7426170" cy="731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Workplace Stress</a:t>
            </a:r>
          </a:p>
        </p:txBody>
      </p:sp>
    </p:spTree>
    <p:extLst>
      <p:ext uri="{BB962C8B-B14F-4D97-AF65-F5344CB8AC3E}">
        <p14:creationId xmlns:p14="http://schemas.microsoft.com/office/powerpoint/2010/main" val="171046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3079"/>
            <a:ext cx="4559078" cy="5404103"/>
          </a:xfrm>
        </p:spPr>
        <p:txBody>
          <a:bodyPr>
            <a:normAutofit/>
          </a:bodyPr>
          <a:lstStyle/>
          <a:p>
            <a:pPr algn="just">
              <a:buNone/>
            </a:pPr>
            <a:r>
              <a:rPr lang="en-GB" altLang="en-US" sz="1200" b="1">
                <a:latin typeface="Arial" panose="020B0604020202020204" pitchFamily="34" charset="0"/>
                <a:cs typeface="Arial" panose="020B0604020202020204" pitchFamily="34" charset="0"/>
              </a:rPr>
              <a:t>	</a:t>
            </a:r>
          </a:p>
          <a:p>
            <a:pPr marL="174625" indent="0" algn="just">
              <a:buNone/>
            </a:pPr>
            <a:r>
              <a:rPr lang="en-GB" altLang="en-US" sz="1200" b="1" u="sng">
                <a:latin typeface="Arial" panose="020B0604020202020204" pitchFamily="34" charset="0"/>
                <a:cs typeface="Arial" panose="020B0604020202020204" pitchFamily="34" charset="0"/>
              </a:rPr>
              <a:t>Stability</a:t>
            </a:r>
          </a:p>
          <a:p>
            <a:pPr marL="174625" indent="0">
              <a:buNone/>
            </a:pPr>
            <a:r>
              <a:rPr lang="en-GB" altLang="en-US" sz="1200">
                <a:latin typeface="Arial" panose="020B0604020202020204" pitchFamily="34" charset="0"/>
                <a:cs typeface="Arial" panose="020B0604020202020204" pitchFamily="34" charset="0"/>
              </a:rPr>
              <a:t>Drop-hammer rigs can be unstable as they are “top-heavy”.  You must </a:t>
            </a:r>
            <a:r>
              <a:rPr lang="en-GB" altLang="en-US" sz="1200" b="1">
                <a:latin typeface="Arial" panose="020B0604020202020204" pitchFamily="34" charset="0"/>
                <a:cs typeface="Arial" panose="020B0604020202020204" pitchFamily="34" charset="0"/>
              </a:rPr>
              <a:t>not</a:t>
            </a:r>
            <a:r>
              <a:rPr lang="en-GB" altLang="en-US" sz="1200">
                <a:latin typeface="Arial" panose="020B0604020202020204" pitchFamily="34" charset="0"/>
                <a:cs typeface="Arial" panose="020B0604020202020204" pitchFamily="34" charset="0"/>
              </a:rPr>
              <a:t> allow the rig to be more that 6” (150mm) off vertical and </a:t>
            </a:r>
            <a:r>
              <a:rPr lang="en-GB" altLang="en-US" sz="1200" b="1">
                <a:latin typeface="Arial" panose="020B0604020202020204" pitchFamily="34" charset="0"/>
                <a:cs typeface="Arial" panose="020B0604020202020204" pitchFamily="34" charset="0"/>
              </a:rPr>
              <a:t>the rig must be stabilised</a:t>
            </a:r>
          </a:p>
          <a:p>
            <a:pPr>
              <a:buNone/>
            </a:pPr>
            <a:r>
              <a:rPr lang="en-GB" altLang="en-US" sz="1200" b="1">
                <a:latin typeface="Arial" panose="020B0604020202020204" pitchFamily="34" charset="0"/>
                <a:cs typeface="Arial" panose="020B0604020202020204" pitchFamily="34" charset="0"/>
              </a:rPr>
              <a:t>	</a:t>
            </a:r>
          </a:p>
          <a:p>
            <a:pPr marL="174625" indent="0">
              <a:buNone/>
            </a:pPr>
            <a:r>
              <a:rPr lang="en-GB" altLang="en-US" sz="1200" b="1" u="sng">
                <a:latin typeface="Arial" panose="020B0604020202020204" pitchFamily="34" charset="0"/>
                <a:cs typeface="Arial" panose="020B0604020202020204" pitchFamily="34" charset="0"/>
              </a:rPr>
              <a:t>Manual handling and Lifting</a:t>
            </a:r>
          </a:p>
          <a:p>
            <a:pPr marL="174625" indent="0">
              <a:buNone/>
            </a:pPr>
            <a:r>
              <a:rPr lang="en-GB" altLang="en-US" sz="1200">
                <a:latin typeface="Arial" panose="020B0604020202020204" pitchFamily="34" charset="0"/>
                <a:cs typeface="Arial" panose="020B0604020202020204" pitchFamily="34" charset="0"/>
              </a:rPr>
              <a:t>The rig components are heavy and should not be lifted </a:t>
            </a:r>
            <a:r>
              <a:rPr lang="en-GB" altLang="en-US" sz="1200" err="1">
                <a:latin typeface="Arial" panose="020B0604020202020204" pitchFamily="34" charset="0"/>
                <a:cs typeface="Arial" panose="020B0604020202020204" pitchFamily="34" charset="0"/>
              </a:rPr>
              <a:t>unaided.Operatives</a:t>
            </a:r>
            <a:r>
              <a:rPr lang="en-GB" altLang="en-US" sz="1200">
                <a:latin typeface="Arial" panose="020B0604020202020204" pitchFamily="34" charset="0"/>
                <a:cs typeface="Arial" panose="020B0604020202020204" pitchFamily="34" charset="0"/>
              </a:rPr>
              <a:t> must:</a:t>
            </a:r>
          </a:p>
          <a:p>
            <a:pPr marL="358775" indent="-184150"/>
            <a:r>
              <a:rPr lang="en-GB" altLang="en-US" sz="1200">
                <a:latin typeface="Arial" panose="020B0604020202020204" pitchFamily="34" charset="0"/>
                <a:cs typeface="Arial" panose="020B0604020202020204" pitchFamily="34" charset="0"/>
              </a:rPr>
              <a:t>Pick up in pairs</a:t>
            </a:r>
          </a:p>
          <a:p>
            <a:pPr marL="358775" indent="-184150"/>
            <a:r>
              <a:rPr lang="en-GB" altLang="en-US" sz="1200">
                <a:latin typeface="Arial" panose="020B0604020202020204" pitchFamily="34" charset="0"/>
                <a:cs typeface="Arial" panose="020B0604020202020204" pitchFamily="34" charset="0"/>
              </a:rPr>
              <a:t>Offload lorry with tail-lift or crane</a:t>
            </a:r>
          </a:p>
          <a:p>
            <a:pPr marL="358775" indent="-184150"/>
            <a:r>
              <a:rPr lang="en-GB" altLang="en-US" sz="1200">
                <a:latin typeface="Arial" panose="020B0604020202020204" pitchFamily="34" charset="0"/>
                <a:cs typeface="Arial" panose="020B0604020202020204" pitchFamily="34" charset="0"/>
              </a:rPr>
              <a:t>Use the transport wheels or “gun carriage”</a:t>
            </a:r>
          </a:p>
          <a:p>
            <a:pPr>
              <a:buNone/>
            </a:pPr>
            <a:endParaRPr lang="en-GB" altLang="en-US" sz="1200">
              <a:latin typeface="Arial" panose="020B0604020202020204" pitchFamily="34" charset="0"/>
              <a:cs typeface="Arial" panose="020B0604020202020204" pitchFamily="34" charset="0"/>
            </a:endParaRPr>
          </a:p>
          <a:p>
            <a:pPr marL="174625" indent="0">
              <a:buNone/>
            </a:pPr>
            <a:r>
              <a:rPr lang="en-GB" altLang="en-US" sz="1200" b="1">
                <a:latin typeface="Arial" panose="020B0604020202020204" pitchFamily="34" charset="0"/>
                <a:cs typeface="Arial" panose="020B0604020202020204" pitchFamily="34" charset="0"/>
              </a:rPr>
              <a:t>The work area must be inspected and prepared before moving the rig into position.  Check the rig can be stabilised.</a:t>
            </a:r>
          </a:p>
          <a:p>
            <a:pPr marL="174625" indent="0">
              <a:buNone/>
            </a:pPr>
            <a:endParaRPr lang="en-GB" altLang="en-US" sz="1200" b="1">
              <a:latin typeface="Arial" panose="020B0604020202020204" pitchFamily="34" charset="0"/>
              <a:cs typeface="Arial" panose="020B0604020202020204" pitchFamily="34" charset="0"/>
            </a:endParaRPr>
          </a:p>
          <a:p>
            <a:pPr marL="174625" indent="0">
              <a:buNone/>
            </a:pPr>
            <a:r>
              <a:rPr lang="en-GB" altLang="en-US" sz="1200" b="1">
                <a:latin typeface="Arial" panose="020B0604020202020204" pitchFamily="34" charset="0"/>
                <a:cs typeface="Arial" panose="020B0604020202020204" pitchFamily="34" charset="0"/>
              </a:rPr>
              <a:t>Inspect for hydraulic leaks after connecting the power-pack, before starting driving.</a:t>
            </a:r>
          </a:p>
          <a:p>
            <a:pPr marL="174625" indent="0">
              <a:buNone/>
            </a:pPr>
            <a:endParaRPr lang="en-GB" altLang="en-US" sz="1200" b="1">
              <a:latin typeface="Arial" panose="020B0604020202020204" pitchFamily="34" charset="0"/>
              <a:cs typeface="Arial" panose="020B0604020202020204" pitchFamily="34" charset="0"/>
            </a:endParaRPr>
          </a:p>
          <a:p>
            <a:pPr marL="174625" indent="0">
              <a:buNone/>
            </a:pPr>
            <a:r>
              <a:rPr lang="en-GB" altLang="en-US" sz="1200" b="1">
                <a:latin typeface="Arial" panose="020B0604020202020204" pitchFamily="34" charset="0"/>
                <a:cs typeface="Arial" panose="020B0604020202020204" pitchFamily="34" charset="0"/>
              </a:rPr>
              <a:t>The raised hammer has a “no go zone” under it.  Keep hands and feet clear.</a:t>
            </a:r>
          </a:p>
          <a:p>
            <a:pPr>
              <a:buNone/>
            </a:pPr>
            <a:endParaRPr lang="en-GB" altLang="en-US" sz="1200" b="1"/>
          </a:p>
          <a:p>
            <a:endParaRPr lang="en-GB" sz="1200"/>
          </a:p>
        </p:txBody>
      </p:sp>
      <p:pic>
        <p:nvPicPr>
          <p:cNvPr id="7" name="Content Placeholder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57947" y="1234347"/>
            <a:ext cx="3921427" cy="294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a:t>Drop Hammer Mini-Piling</a:t>
            </a:r>
          </a:p>
        </p:txBody>
      </p:sp>
      <p:sp>
        <p:nvSpPr>
          <p:cNvPr id="5" name="Content Placeholder 4"/>
          <p:cNvSpPr>
            <a:spLocks noGrp="1"/>
          </p:cNvSpPr>
          <p:nvPr>
            <p:ph sz="half" idx="13"/>
          </p:nvPr>
        </p:nvSpPr>
        <p:spPr>
          <a:xfrm>
            <a:off x="4559078" y="4403527"/>
            <a:ext cx="4572000" cy="1052765"/>
          </a:xfrm>
        </p:spPr>
        <p:txBody>
          <a:bodyPr/>
          <a:lstStyle/>
          <a:p>
            <a:pPr marL="0" indent="0">
              <a:buNone/>
            </a:pPr>
            <a:r>
              <a:rPr lang="en-GB" altLang="en-US" b="1"/>
              <a:t> Q. Why must a drop-hammer mini-rig be stabilised?</a:t>
            </a:r>
          </a:p>
          <a:p>
            <a:pPr marL="0" indent="0">
              <a:buNone/>
            </a:pPr>
            <a:r>
              <a:rPr lang="en-GB" altLang="en-US" b="1"/>
              <a:t> Q. What precautions do you take to avoid manual handling injuries?</a:t>
            </a:r>
          </a:p>
          <a:p>
            <a:pPr marL="0" indent="0">
              <a:buNone/>
            </a:pPr>
            <a:r>
              <a:rPr lang="en-GB" altLang="en-US" b="1"/>
              <a:t> Q. Why is there a “no-go” zone under the hammer?</a:t>
            </a:r>
          </a:p>
        </p:txBody>
      </p:sp>
      <p:sp>
        <p:nvSpPr>
          <p:cNvPr id="6" name="Date Placeholder 4"/>
          <p:cNvSpPr txBox="1">
            <a:spLocks/>
          </p:cNvSpPr>
          <p:nvPr/>
        </p:nvSpPr>
        <p:spPr>
          <a:xfrm>
            <a:off x="7620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01/08  </a:t>
            </a:r>
          </a:p>
        </p:txBody>
      </p:sp>
    </p:spTree>
    <p:extLst>
      <p:ext uri="{BB962C8B-B14F-4D97-AF65-F5344CB8AC3E}">
        <p14:creationId xmlns:p14="http://schemas.microsoft.com/office/powerpoint/2010/main" val="91836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lgn="just">
              <a:buNone/>
            </a:pPr>
            <a:r>
              <a:rPr lang="en-GB" altLang="en-US" sz="1200">
                <a:latin typeface="Arial" panose="020B0604020202020204" pitchFamily="34" charset="0"/>
                <a:cs typeface="Arial" panose="020B0604020202020204" pitchFamily="34" charset="0"/>
              </a:rPr>
              <a:t>	Pulverised Fuel Ash (PFA)is also known as fly ash. It is a by product of pulverised coal used in today's power stations. Fine ash is filtered from the gas flue of the burners and collected in large holding lagoons. </a:t>
            </a:r>
          </a:p>
          <a:p>
            <a:pPr algn="just">
              <a:buNone/>
            </a:pPr>
            <a:r>
              <a:rPr lang="en-GB" altLang="en-US" sz="1200">
                <a:latin typeface="Arial" panose="020B0604020202020204" pitchFamily="34" charset="0"/>
                <a:cs typeface="Arial" panose="020B0604020202020204" pitchFamily="34" charset="0"/>
              </a:rPr>
              <a:t>	Being a by product it acts as a very good alternative to the ever decreasing stock pile of aggregates. </a:t>
            </a:r>
          </a:p>
          <a:p>
            <a:pPr algn="just">
              <a:buNone/>
            </a:pPr>
            <a:r>
              <a:rPr lang="en-GB" altLang="en-US" sz="1200" b="1">
                <a:latin typeface="Arial" panose="020B0604020202020204" pitchFamily="34" charset="0"/>
                <a:cs typeface="Arial" panose="020B0604020202020204" pitchFamily="34" charset="0"/>
              </a:rPr>
              <a:t>Product Uses</a:t>
            </a:r>
          </a:p>
          <a:p>
            <a:pPr algn="just"/>
            <a:r>
              <a:rPr lang="en-GB" altLang="en-US" sz="1200">
                <a:latin typeface="Arial" panose="020B0604020202020204" pitchFamily="34" charset="0"/>
                <a:cs typeface="Arial" panose="020B0604020202020204" pitchFamily="34" charset="0"/>
              </a:rPr>
              <a:t>Used in ready mixed concrete, concrete products and block manufacture.</a:t>
            </a:r>
          </a:p>
          <a:p>
            <a:pPr algn="just"/>
            <a:r>
              <a:rPr lang="en-GB" altLang="en-US" sz="1200">
                <a:latin typeface="Arial" panose="020B0604020202020204" pitchFamily="34" charset="0"/>
                <a:cs typeface="Arial" panose="020B0604020202020204" pitchFamily="34" charset="0"/>
              </a:rPr>
              <a:t>Used for grouting, filling voids in the ground e.g. mine shafts and around obstacles in the ground being self levelling it will fill all voids. </a:t>
            </a:r>
          </a:p>
          <a:p>
            <a:pPr algn="just"/>
            <a:r>
              <a:rPr lang="en-GB" altLang="en-US" sz="1200">
                <a:latin typeface="Arial" panose="020B0604020202020204" pitchFamily="34" charset="0"/>
                <a:cs typeface="Arial" panose="020B0604020202020204" pitchFamily="34" charset="0"/>
              </a:rPr>
              <a:t> being light weight its ideal for road sub bases</a:t>
            </a:r>
          </a:p>
          <a:p>
            <a:pPr algn="just"/>
            <a:r>
              <a:rPr lang="en-GB" altLang="en-US" sz="1200">
                <a:latin typeface="Arial" panose="020B0604020202020204" pitchFamily="34" charset="0"/>
                <a:cs typeface="Arial" panose="020B0604020202020204" pitchFamily="34" charset="0"/>
              </a:rPr>
              <a:t>Used in piling, mixed with cement can be injected through the augers to aid the formation of a pile</a:t>
            </a:r>
          </a:p>
          <a:p>
            <a:pPr algn="just"/>
            <a:r>
              <a:rPr lang="en-GB" altLang="en-US" sz="1200">
                <a:latin typeface="Arial" panose="020B0604020202020204" pitchFamily="34" charset="0"/>
                <a:cs typeface="Arial" panose="020B0604020202020204" pitchFamily="34" charset="0"/>
              </a:rPr>
              <a:t>Can be used as a bulk powder or in individual 25 kilo bags</a:t>
            </a:r>
          </a:p>
          <a:p>
            <a:pPr algn="just">
              <a:buNone/>
            </a:pPr>
            <a:r>
              <a:rPr lang="en-GB" altLang="en-US" sz="1200" b="1">
                <a:latin typeface="Arial" panose="020B0604020202020204" pitchFamily="34" charset="0"/>
                <a:cs typeface="Arial" panose="020B0604020202020204" pitchFamily="34" charset="0"/>
              </a:rPr>
              <a:t>Additional Personal Protection Required</a:t>
            </a:r>
          </a:p>
          <a:p>
            <a:pPr algn="just"/>
            <a:r>
              <a:rPr lang="en-GB" altLang="en-US" sz="1200">
                <a:latin typeface="Arial" panose="020B0604020202020204" pitchFamily="34" charset="0"/>
                <a:cs typeface="Arial" panose="020B0604020202020204" pitchFamily="34" charset="0"/>
              </a:rPr>
              <a:t>Eye Protection –dry powder (blown dust) wet solution (splashes)to conform with EN BS 166</a:t>
            </a:r>
          </a:p>
          <a:p>
            <a:pPr algn="just"/>
            <a:r>
              <a:rPr lang="en-GB" altLang="en-US" sz="1200">
                <a:latin typeface="Arial" panose="020B0604020202020204" pitchFamily="34" charset="0"/>
                <a:cs typeface="Arial" panose="020B0604020202020204" pitchFamily="34" charset="0"/>
              </a:rPr>
              <a:t>Breathing Protection-dry powder (blown dust) to conform with EN BS 149</a:t>
            </a:r>
          </a:p>
          <a:p>
            <a:pPr algn="just"/>
            <a:r>
              <a:rPr lang="en-GB" altLang="en-US" sz="1200">
                <a:latin typeface="Arial" panose="020B0604020202020204" pitchFamily="34" charset="0"/>
                <a:cs typeface="Arial" panose="020B0604020202020204" pitchFamily="34" charset="0"/>
              </a:rPr>
              <a:t>Hand Protection- dermatitis, chemical burns</a:t>
            </a:r>
          </a:p>
        </p:txBody>
      </p:sp>
      <p:sp>
        <p:nvSpPr>
          <p:cNvPr id="3" name="Content Placeholder 2"/>
          <p:cNvSpPr>
            <a:spLocks noGrp="1"/>
          </p:cNvSpPr>
          <p:nvPr>
            <p:ph sz="half" idx="2"/>
          </p:nvPr>
        </p:nvSpPr>
        <p:spPr>
          <a:xfrm>
            <a:off x="4569015" y="897240"/>
            <a:ext cx="4574985" cy="2124256"/>
          </a:xfrm>
        </p:spPr>
        <p:txBody>
          <a:bodyPr>
            <a:normAutofit/>
          </a:bodyPr>
          <a:lstStyle/>
          <a:p>
            <a:pPr algn="ctr">
              <a:buNone/>
            </a:pPr>
            <a:r>
              <a:rPr lang="en-GB" altLang="en-US" sz="1200" b="1" u="sng">
                <a:latin typeface="Arial" panose="020B0604020202020204" pitchFamily="34" charset="0"/>
                <a:cs typeface="Arial" panose="020B0604020202020204" pitchFamily="34" charset="0"/>
              </a:rPr>
              <a:t>Hazards</a:t>
            </a:r>
          </a:p>
          <a:p>
            <a:pPr>
              <a:buFontTx/>
              <a:buAutoNum type="arabicPeriod"/>
            </a:pPr>
            <a:r>
              <a:rPr lang="en-GB" altLang="en-US" sz="1200" b="1">
                <a:latin typeface="Arial" panose="020B0604020202020204" pitchFamily="34" charset="0"/>
                <a:cs typeface="Arial" panose="020B0604020202020204" pitchFamily="34" charset="0"/>
              </a:rPr>
              <a:t>Chemical reaction with cement can cause “cement burns”</a:t>
            </a:r>
          </a:p>
          <a:p>
            <a:pPr>
              <a:buFontTx/>
              <a:buAutoNum type="arabicPeriod"/>
            </a:pPr>
            <a:r>
              <a:rPr lang="en-GB" altLang="en-US" sz="1200" b="1">
                <a:latin typeface="Arial" panose="020B0604020202020204" pitchFamily="34" charset="0"/>
                <a:cs typeface="Arial" panose="020B0604020202020204" pitchFamily="34" charset="0"/>
              </a:rPr>
              <a:t>Inhalation of Grout dust can cause major respiratory problems</a:t>
            </a:r>
          </a:p>
          <a:p>
            <a:pPr>
              <a:buFontTx/>
              <a:buAutoNum type="arabicPeriod"/>
            </a:pPr>
            <a:r>
              <a:rPr lang="en-GB" altLang="en-US" sz="1200" b="1">
                <a:latin typeface="Arial" panose="020B0604020202020204" pitchFamily="34" charset="0"/>
                <a:cs typeface="Arial" panose="020B0604020202020204" pitchFamily="34" charset="0"/>
              </a:rPr>
              <a:t>Particles of grout dust in the eye can cause loss of sight</a:t>
            </a:r>
            <a:endParaRPr lang="en-GB" altLang="en-US" sz="1800" b="1" u="sng">
              <a:solidFill>
                <a:srgbClr val="CC6600"/>
              </a:solidFill>
              <a:latin typeface="Arial" panose="020B0604020202020204" pitchFamily="34" charset="0"/>
              <a:cs typeface="Arial" panose="020B0604020202020204" pitchFamily="34" charset="0"/>
            </a:endParaRPr>
          </a:p>
          <a:p>
            <a:pPr algn="ctr">
              <a:buNone/>
            </a:pPr>
            <a:r>
              <a:rPr lang="en-GB" altLang="en-US" b="1" u="sng">
                <a:solidFill>
                  <a:srgbClr val="CC6600"/>
                </a:solidFill>
                <a:latin typeface="Arial" panose="020B0604020202020204" pitchFamily="34" charset="0"/>
                <a:cs typeface="Arial" panose="020B0604020202020204" pitchFamily="34" charset="0"/>
              </a:rPr>
              <a:t>WEAR YOUR P.P.E. </a:t>
            </a:r>
          </a:p>
          <a:p>
            <a:pPr algn="ctr">
              <a:buNone/>
            </a:pPr>
            <a:r>
              <a:rPr lang="en-GB" altLang="en-US" b="1" u="sng">
                <a:solidFill>
                  <a:srgbClr val="CC6600"/>
                </a:solidFill>
                <a:latin typeface="Arial" panose="020B0604020202020204" pitchFamily="34" charset="0"/>
                <a:cs typeface="Arial" panose="020B0604020202020204" pitchFamily="34" charset="0"/>
              </a:rPr>
              <a:t>PROTECT YOURSELF</a:t>
            </a:r>
          </a:p>
        </p:txBody>
      </p:sp>
      <p:sp>
        <p:nvSpPr>
          <p:cNvPr id="4" name="Title 3"/>
          <p:cNvSpPr>
            <a:spLocks noGrp="1"/>
          </p:cNvSpPr>
          <p:nvPr>
            <p:ph type="title"/>
          </p:nvPr>
        </p:nvSpPr>
        <p:spPr/>
        <p:txBody>
          <a:bodyPr/>
          <a:lstStyle/>
          <a:p>
            <a:r>
              <a:rPr lang="en-GB"/>
              <a:t>Use of PFA</a:t>
            </a:r>
          </a:p>
        </p:txBody>
      </p:sp>
      <p:sp>
        <p:nvSpPr>
          <p:cNvPr id="6" name="Date Placeholder 4"/>
          <p:cNvSpPr txBox="1">
            <a:spLocks/>
          </p:cNvSpPr>
          <p:nvPr/>
        </p:nvSpPr>
        <p:spPr>
          <a:xfrm>
            <a:off x="0" y="6467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01/09</a:t>
            </a:r>
          </a:p>
        </p:txBody>
      </p:sp>
      <p:pic>
        <p:nvPicPr>
          <p:cNvPr id="5" name="Picture 4"/>
          <p:cNvPicPr>
            <a:picLocks noChangeAspect="1"/>
          </p:cNvPicPr>
          <p:nvPr/>
        </p:nvPicPr>
        <p:blipFill>
          <a:blip r:embed="rId2"/>
          <a:stretch>
            <a:fillRect/>
          </a:stretch>
        </p:blipFill>
        <p:spPr>
          <a:xfrm>
            <a:off x="5100162" y="3056861"/>
            <a:ext cx="1584657" cy="1377070"/>
          </a:xfrm>
          <a:prstGeom prst="rect">
            <a:avLst/>
          </a:prstGeom>
        </p:spPr>
      </p:pic>
      <p:pic>
        <p:nvPicPr>
          <p:cNvPr id="8" name="Picture 7"/>
          <p:cNvPicPr>
            <a:picLocks noChangeAspect="1"/>
          </p:cNvPicPr>
          <p:nvPr/>
        </p:nvPicPr>
        <p:blipFill>
          <a:blip r:embed="rId3"/>
          <a:stretch>
            <a:fillRect/>
          </a:stretch>
        </p:blipFill>
        <p:spPr>
          <a:xfrm>
            <a:off x="5100162" y="4408837"/>
            <a:ext cx="1588361" cy="1361452"/>
          </a:xfrm>
          <a:prstGeom prst="rect">
            <a:avLst/>
          </a:prstGeom>
        </p:spPr>
      </p:pic>
      <p:sp>
        <p:nvSpPr>
          <p:cNvPr id="9" name="Text Box 18"/>
          <p:cNvSpPr txBox="1">
            <a:spLocks noChangeArrowheads="1"/>
          </p:cNvSpPr>
          <p:nvPr/>
        </p:nvSpPr>
        <p:spPr bwMode="auto">
          <a:xfrm>
            <a:off x="5096458" y="3056861"/>
            <a:ext cx="921026" cy="246221"/>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FROM THIS</a:t>
            </a:r>
          </a:p>
        </p:txBody>
      </p:sp>
      <p:sp>
        <p:nvSpPr>
          <p:cNvPr id="10" name="Text Box 20"/>
          <p:cNvSpPr txBox="1">
            <a:spLocks noChangeArrowheads="1"/>
          </p:cNvSpPr>
          <p:nvPr/>
        </p:nvSpPr>
        <p:spPr bwMode="auto">
          <a:xfrm>
            <a:off x="5103866" y="5525814"/>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pic>
        <p:nvPicPr>
          <p:cNvPr id="11" name="Picture 13" descr="gr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819" y="3057468"/>
            <a:ext cx="1571405" cy="135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GROU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567" y="4385808"/>
            <a:ext cx="1584657" cy="137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0"/>
          <p:cNvSpPr txBox="1">
            <a:spLocks noChangeArrowheads="1"/>
          </p:cNvSpPr>
          <p:nvPr/>
        </p:nvSpPr>
        <p:spPr bwMode="auto">
          <a:xfrm>
            <a:off x="7335198" y="3056861"/>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sp>
        <p:nvSpPr>
          <p:cNvPr id="15" name="Text Box 20"/>
          <p:cNvSpPr txBox="1">
            <a:spLocks noChangeArrowheads="1"/>
          </p:cNvSpPr>
          <p:nvPr/>
        </p:nvSpPr>
        <p:spPr bwMode="auto">
          <a:xfrm>
            <a:off x="7335198" y="5515731"/>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spTree>
    <p:extLst>
      <p:ext uri="{BB962C8B-B14F-4D97-AF65-F5344CB8AC3E}">
        <p14:creationId xmlns:p14="http://schemas.microsoft.com/office/powerpoint/2010/main" val="196338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37738"/>
            <a:ext cx="4559078" cy="3565762"/>
          </a:xfrm>
        </p:spPr>
        <p:txBody>
          <a:bodyPr>
            <a:normAutofit lnSpcReduction="10000"/>
          </a:bodyPr>
          <a:lstStyle/>
          <a:p>
            <a:r>
              <a:rPr lang="en-GB" altLang="en-US" sz="1200"/>
              <a:t>A</a:t>
            </a:r>
            <a:r>
              <a:rPr lang="en-GB" altLang="en-US" sz="1200">
                <a:latin typeface="Arial" panose="020B0604020202020204" pitchFamily="34" charset="0"/>
                <a:cs typeface="Arial" panose="020B0604020202020204" pitchFamily="34" charset="0"/>
              </a:rPr>
              <a:t>nchors should be stored on a purpose made anchor frame.</a:t>
            </a:r>
          </a:p>
          <a:p>
            <a:r>
              <a:rPr lang="en-GB" altLang="en-US" sz="1200">
                <a:latin typeface="Arial" panose="020B0604020202020204" pitchFamily="34" charset="0"/>
                <a:cs typeface="Arial" panose="020B0604020202020204" pitchFamily="34" charset="0"/>
              </a:rPr>
              <a:t>The anchor frame  should be positioned as close to the place of installation</a:t>
            </a:r>
          </a:p>
          <a:p>
            <a:r>
              <a:rPr lang="en-GB" altLang="en-US" sz="1200">
                <a:latin typeface="Arial" panose="020B0604020202020204" pitchFamily="34" charset="0"/>
                <a:cs typeface="Arial" panose="020B0604020202020204" pitchFamily="34" charset="0"/>
              </a:rPr>
              <a:t>If manual handling of anchors is unavoidable, then sufficient labour should be provided, and the route to be taken should be free of obstructions.</a:t>
            </a:r>
          </a:p>
          <a:p>
            <a:r>
              <a:rPr lang="en-GB" altLang="en-US" sz="1200">
                <a:latin typeface="Arial" panose="020B0604020202020204" pitchFamily="34" charset="0"/>
                <a:cs typeface="Arial" panose="020B0604020202020204" pitchFamily="34" charset="0"/>
              </a:rPr>
              <a:t>When stressing anchors the working platform shall be firm and dry to allow for the safe movement of the stressing jack.</a:t>
            </a:r>
          </a:p>
          <a:p>
            <a:r>
              <a:rPr lang="en-GB" altLang="en-US" sz="1200">
                <a:latin typeface="Arial" panose="020B0604020202020204" pitchFamily="34" charset="0"/>
                <a:cs typeface="Arial" panose="020B0604020202020204" pitchFamily="34" charset="0"/>
              </a:rPr>
              <a:t>The stressing team shall not stand in front of the anchor being tested.</a:t>
            </a:r>
          </a:p>
          <a:p>
            <a:r>
              <a:rPr lang="en-GB" altLang="en-US" sz="1200">
                <a:latin typeface="Arial" panose="020B0604020202020204" pitchFamily="34" charset="0"/>
                <a:cs typeface="Arial" panose="020B0604020202020204" pitchFamily="34" charset="0"/>
              </a:rPr>
              <a:t>All tools and equipment should be tied and attached to anchor points within any access platform.</a:t>
            </a:r>
          </a:p>
          <a:p>
            <a:r>
              <a:rPr lang="en-GB" altLang="en-US" sz="1200">
                <a:latin typeface="Arial" panose="020B0604020202020204" pitchFamily="34" charset="0"/>
                <a:cs typeface="Arial" panose="020B0604020202020204" pitchFamily="34" charset="0"/>
              </a:rPr>
              <a:t>Access platforms should have hand rails on all boundaries.  The entrance gate should open inwards and have a locking device.</a:t>
            </a:r>
          </a:p>
          <a:p>
            <a:r>
              <a:rPr lang="en-GB" altLang="en-US" sz="1200">
                <a:latin typeface="Arial" panose="020B0604020202020204" pitchFamily="34" charset="0"/>
                <a:cs typeface="Arial" panose="020B0604020202020204" pitchFamily="34" charset="0"/>
              </a:rPr>
              <a:t>When stressing anchors, an area of 5 m</a:t>
            </a:r>
            <a:r>
              <a:rPr lang="en-GB" altLang="en-US" sz="1200" baseline="30000">
                <a:latin typeface="Arial" panose="020B0604020202020204" pitchFamily="34" charset="0"/>
                <a:cs typeface="Arial" panose="020B0604020202020204" pitchFamily="34" charset="0"/>
              </a:rPr>
              <a:t>2</a:t>
            </a:r>
            <a:r>
              <a:rPr lang="en-GB" altLang="en-US" sz="1200">
                <a:latin typeface="Arial" panose="020B0604020202020204" pitchFamily="34" charset="0"/>
                <a:cs typeface="Arial" panose="020B0604020202020204" pitchFamily="34" charset="0"/>
              </a:rPr>
              <a:t> should be cordoned off around the anchor.</a:t>
            </a:r>
          </a:p>
          <a:p>
            <a:endParaRPr lang="en-GB" sz="120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085329" y="886969"/>
            <a:ext cx="4048923" cy="2693904"/>
          </a:xfrm>
        </p:spPr>
      </p:pic>
      <p:sp>
        <p:nvSpPr>
          <p:cNvPr id="4" name="Title 3"/>
          <p:cNvSpPr>
            <a:spLocks noGrp="1"/>
          </p:cNvSpPr>
          <p:nvPr>
            <p:ph type="title"/>
          </p:nvPr>
        </p:nvSpPr>
        <p:spPr/>
        <p:txBody>
          <a:bodyPr/>
          <a:lstStyle/>
          <a:p>
            <a:r>
              <a:rPr lang="en-GB"/>
              <a:t>Ground Anchors &amp; Soil Nails</a:t>
            </a:r>
          </a:p>
        </p:txBody>
      </p:sp>
      <p:pic>
        <p:nvPicPr>
          <p:cNvPr id="8" name="Content Placeholder 7" descr="picture1"/>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bwMode="auto">
          <a:xfrm>
            <a:off x="5085330" y="3178650"/>
            <a:ext cx="4058670" cy="29677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Date Placeholder 4"/>
          <p:cNvSpPr txBox="1">
            <a:spLocks/>
          </p:cNvSpPr>
          <p:nvPr/>
        </p:nvSpPr>
        <p:spPr>
          <a:xfrm>
            <a:off x="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01/10</a:t>
            </a:r>
          </a:p>
        </p:txBody>
      </p:sp>
      <p:sp>
        <p:nvSpPr>
          <p:cNvPr id="3" name="Rectangle 2"/>
          <p:cNvSpPr/>
          <p:nvPr/>
        </p:nvSpPr>
        <p:spPr>
          <a:xfrm>
            <a:off x="0" y="4662527"/>
            <a:ext cx="4572000" cy="923330"/>
          </a:xfrm>
          <a:prstGeom prst="rect">
            <a:avLst/>
          </a:prstGeom>
        </p:spPr>
        <p:txBody>
          <a:bodyPr>
            <a:spAutoFit/>
          </a:bodyPr>
          <a:lstStyle/>
          <a:p>
            <a:r>
              <a:rPr lang="en-GB" b="1">
                <a:latin typeface="Arial" panose="020B0604020202020204" pitchFamily="34" charset="0"/>
                <a:cs typeface="Arial" panose="020B0604020202020204" pitchFamily="34" charset="0"/>
              </a:rPr>
              <a:t>Q. Apart from anchor/nail risks, what other general risk can you see in the picture?</a:t>
            </a:r>
          </a:p>
        </p:txBody>
      </p:sp>
    </p:spTree>
    <p:extLst>
      <p:ext uri="{BB962C8B-B14F-4D97-AF65-F5344CB8AC3E}">
        <p14:creationId xmlns:p14="http://schemas.microsoft.com/office/powerpoint/2010/main" val="1935021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559078" cy="5400000"/>
          </a:xfrm>
        </p:spPr>
        <p:txBody>
          <a:bodyPr anchor="t">
            <a:noAutofit/>
          </a:bodyPr>
          <a:lstStyle/>
          <a:p>
            <a:pPr algn="just">
              <a:buFont typeface="Symbol" panose="05050102010706020507" pitchFamily="18" charset="2"/>
              <a:buChar char=""/>
            </a:pPr>
            <a:r>
              <a:rPr lang="en-GB" altLang="en-US" sz="1100">
                <a:solidFill>
                  <a:srgbClr val="000000"/>
                </a:solidFill>
                <a:latin typeface="Arial" panose="020B0604020202020204" pitchFamily="34" charset="0"/>
                <a:cs typeface="Arial" panose="020B0604020202020204" pitchFamily="34" charset="0"/>
              </a:rPr>
              <a:t>Always ensure the rig and plant are working on firm, level and certified platforms.</a:t>
            </a:r>
          </a:p>
          <a:p>
            <a:pPr algn="just">
              <a:buFont typeface="Symbol" panose="05050102010706020507" pitchFamily="18" charset="2"/>
              <a:buChar char=""/>
            </a:pPr>
            <a:r>
              <a:rPr lang="en-GB" altLang="en-US" sz="1100">
                <a:solidFill>
                  <a:srgbClr val="000000"/>
                </a:solidFill>
                <a:latin typeface="Arial" panose="020B0604020202020204" pitchFamily="34" charset="0"/>
                <a:cs typeface="Arial" panose="020B0604020202020204" pitchFamily="34" charset="0"/>
              </a:rPr>
              <a:t>Obtain a permit to excavate before beginning work.</a:t>
            </a:r>
          </a:p>
          <a:p>
            <a:pPr algn="just">
              <a:buFont typeface="Symbol" panose="05050102010706020507" pitchFamily="18" charset="2"/>
              <a:buChar char=""/>
            </a:pPr>
            <a:r>
              <a:rPr lang="en-GB" altLang="en-US" sz="1100">
                <a:solidFill>
                  <a:srgbClr val="000000"/>
                </a:solidFill>
                <a:latin typeface="Arial" panose="020B0604020202020204" pitchFamily="34" charset="0"/>
                <a:cs typeface="Arial" panose="020B0604020202020204" pitchFamily="34" charset="0"/>
              </a:rPr>
              <a:t>A controlled zone must be established.  This is defined as the area around the slew area at the back of the rig, includes the excavation and around the spoil heap. From the front of the rig the zone extends beyond the excavation and spoil heap by two metres.  Only the Banksman is normally allowed into the controlled zone and he will supervise any other persons who need to enter.</a:t>
            </a:r>
          </a:p>
          <a:p>
            <a:pPr algn="just">
              <a:buFont typeface="Symbol" panose="05050102010706020507" pitchFamily="18" charset="2"/>
              <a:buChar char=""/>
            </a:pPr>
            <a:r>
              <a:rPr lang="en-GB" altLang="en-US" sz="1100">
                <a:solidFill>
                  <a:srgbClr val="000000"/>
                </a:solidFill>
                <a:latin typeface="Arial" panose="020B0604020202020204" pitchFamily="34" charset="0"/>
                <a:cs typeface="Arial" panose="020B0604020202020204" pitchFamily="34" charset="0"/>
              </a:rPr>
              <a:t>The Banksman in charge of the controlled zone must be a trained  Slinger / Signaller and have received a minimum of one day’s safety training in the last 12 months. He should be clearly identifiable.</a:t>
            </a:r>
          </a:p>
          <a:p>
            <a:r>
              <a:rPr lang="en-GB" altLang="en-US" sz="1100">
                <a:latin typeface="Arial" panose="020B0604020202020204" pitchFamily="34" charset="0"/>
                <a:cs typeface="Arial" panose="020B0604020202020204" pitchFamily="34" charset="0"/>
              </a:rPr>
              <a:t>Ensure the excavation is clearly marked and supervised at all times.  Always protect if left unattended.</a:t>
            </a:r>
          </a:p>
          <a:p>
            <a:r>
              <a:rPr lang="en-GB" altLang="en-US" sz="1100">
                <a:latin typeface="Arial" panose="020B0604020202020204" pitchFamily="34" charset="0"/>
                <a:cs typeface="Arial" panose="020B0604020202020204" pitchFamily="34" charset="0"/>
              </a:rPr>
              <a:t>Keep the excavation perimeter tidy and clear of all trip hazards.</a:t>
            </a:r>
          </a:p>
          <a:p>
            <a:r>
              <a:rPr lang="en-GB" altLang="en-US" sz="1100">
                <a:latin typeface="Arial" panose="020B0604020202020204" pitchFamily="34" charset="0"/>
                <a:cs typeface="Arial" panose="020B0604020202020204" pitchFamily="34" charset="0"/>
              </a:rPr>
              <a:t>Stand well clear of the excavation plant when digging or discharging spoil.</a:t>
            </a:r>
          </a:p>
          <a:p>
            <a:r>
              <a:rPr lang="en-GB" altLang="en-US" sz="1100">
                <a:latin typeface="Arial" panose="020B0604020202020204" pitchFamily="34" charset="0"/>
                <a:cs typeface="Arial" panose="020B0604020202020204" pitchFamily="34" charset="0"/>
              </a:rPr>
              <a:t>Maintain good access to and from the excavation at all times.</a:t>
            </a:r>
          </a:p>
          <a:p>
            <a:r>
              <a:rPr lang="en-GB" altLang="en-US" sz="1100">
                <a:latin typeface="Arial" panose="020B0604020202020204" pitchFamily="34" charset="0"/>
                <a:cs typeface="Arial" panose="020B0604020202020204" pitchFamily="34" charset="0"/>
              </a:rPr>
              <a:t>Lifting of reinforcement cages must be to an approved method statement and under the supervision of an Approved Person.</a:t>
            </a:r>
          </a:p>
          <a:p>
            <a:r>
              <a:rPr lang="en-GB" altLang="en-US" sz="1100">
                <a:latin typeface="Arial" panose="020B0604020202020204" pitchFamily="34" charset="0"/>
                <a:cs typeface="Arial" panose="020B0604020202020204" pitchFamily="34" charset="0"/>
              </a:rPr>
              <a:t>Always use the correct ropes, slings and shackles, suitably certified.  Inspect frequently and replace if necessary.</a:t>
            </a:r>
          </a:p>
          <a:p>
            <a:r>
              <a:rPr lang="en-GB" altLang="en-US" sz="1100">
                <a:latin typeface="Arial" panose="020B0604020202020204" pitchFamily="34" charset="0"/>
                <a:cs typeface="Arial" panose="020B0604020202020204" pitchFamily="34" charset="0"/>
              </a:rPr>
              <a:t>Stand clear of the excavation as the cage is lowered into position.</a:t>
            </a:r>
          </a:p>
          <a:p>
            <a:r>
              <a:rPr lang="en-US" altLang="en-US" sz="1100">
                <a:latin typeface="Arial" panose="020B0604020202020204" pitchFamily="34" charset="0"/>
                <a:cs typeface="Arial" panose="020B0604020202020204" pitchFamily="34" charset="0"/>
              </a:rPr>
              <a:t>Keep the work area clean and tidy, wash any bentonite slurry back into trench.</a:t>
            </a:r>
          </a:p>
          <a:p>
            <a:endParaRPr lang="en-GB" altLang="en-US" sz="1100">
              <a:latin typeface="Arial" panose="020B0604020202020204" pitchFamily="34" charset="0"/>
              <a:cs typeface="Arial" panose="020B0604020202020204" pitchFamily="34" charset="0"/>
            </a:endParaRPr>
          </a:p>
          <a:p>
            <a:endParaRPr lang="en-GB" altLang="en-US" sz="1200">
              <a:cs typeface="Times New Roman" panose="02020603050405020304" pitchFamily="18" charset="0"/>
            </a:endParaRPr>
          </a:p>
          <a:p>
            <a:endParaRPr lang="en-GB" altLang="en-US" sz="1200">
              <a:cs typeface="Times New Roman" panose="02020603050405020304" pitchFamily="18" charset="0"/>
            </a:endParaRPr>
          </a:p>
          <a:p>
            <a:endParaRPr lang="en-GB" sz="1200"/>
          </a:p>
        </p:txBody>
      </p:sp>
      <p:sp>
        <p:nvSpPr>
          <p:cNvPr id="5" name="Content Placeholder 4"/>
          <p:cNvSpPr>
            <a:spLocks noGrp="1"/>
          </p:cNvSpPr>
          <p:nvPr>
            <p:ph sz="half" idx="2"/>
          </p:nvPr>
        </p:nvSpPr>
        <p:spPr/>
        <p:txBody>
          <a:bodyPr>
            <a:normAutofit/>
          </a:bodyPr>
          <a:lstStyle/>
          <a:p>
            <a:r>
              <a:rPr lang="en-GB" altLang="en-US" sz="1100">
                <a:latin typeface="Arial" panose="020B0604020202020204" pitchFamily="34" charset="0"/>
                <a:cs typeface="Arial" panose="020B0604020202020204" pitchFamily="34" charset="0"/>
              </a:rPr>
              <a:t>Maintain edge protection if reversing concrete wagons towards the excavation.  Wagons should only reverse under the supervision of a suitably qualified banksman.</a:t>
            </a:r>
          </a:p>
          <a:p>
            <a:r>
              <a:rPr lang="en-GB" altLang="en-US" sz="1100">
                <a:latin typeface="Arial" panose="020B0604020202020204" pitchFamily="34" charset="0"/>
                <a:cs typeface="Arial" panose="020B0604020202020204" pitchFamily="34" charset="0"/>
              </a:rPr>
              <a:t>Protect any projecting rebar with ‘mushroom caps’ or similar.</a:t>
            </a:r>
          </a:p>
          <a:p>
            <a:r>
              <a:rPr lang="en-GB" altLang="en-US" sz="1100">
                <a:latin typeface="Arial" panose="020B0604020202020204" pitchFamily="34" charset="0"/>
                <a:cs typeface="Arial" panose="020B0604020202020204" pitchFamily="34" charset="0"/>
              </a:rPr>
              <a:t>Ensure the trench is adequately covered until the concrete / slurry is hard.  Continue to demarcate the trench edge.</a:t>
            </a:r>
          </a:p>
          <a:p>
            <a:endParaRPr lang="en-GB" sz="1200"/>
          </a:p>
        </p:txBody>
      </p:sp>
      <p:sp>
        <p:nvSpPr>
          <p:cNvPr id="4" name="Title 3"/>
          <p:cNvSpPr>
            <a:spLocks noGrp="1"/>
          </p:cNvSpPr>
          <p:nvPr>
            <p:ph type="title"/>
          </p:nvPr>
        </p:nvSpPr>
        <p:spPr/>
        <p:txBody>
          <a:bodyPr/>
          <a:lstStyle/>
          <a:p>
            <a:r>
              <a:rPr lang="en-GB">
                <a:cs typeface="Arial" panose="020B0604020202020204" pitchFamily="34" charset="0"/>
              </a:rPr>
              <a:t>Diaphragm &amp; Slurry Walls</a:t>
            </a:r>
          </a:p>
        </p:txBody>
      </p:sp>
      <p:sp>
        <p:nvSpPr>
          <p:cNvPr id="3" name="Content Placeholder 2"/>
          <p:cNvSpPr>
            <a:spLocks noGrp="1"/>
          </p:cNvSpPr>
          <p:nvPr>
            <p:ph sz="half" idx="13"/>
          </p:nvPr>
        </p:nvSpPr>
        <p:spPr>
          <a:xfrm>
            <a:off x="4572000" y="5132717"/>
            <a:ext cx="4572000" cy="1158355"/>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should you obtain before beginning work?</a:t>
            </a:r>
          </a:p>
          <a:p>
            <a:pPr marL="0" indent="0">
              <a:spcBef>
                <a:spcPct val="20000"/>
              </a:spcBef>
              <a:buNone/>
            </a:pPr>
            <a:r>
              <a:rPr lang="en-GB" altLang="en-US" sz="1400" b="1">
                <a:latin typeface="Arial" panose="020B0604020202020204" pitchFamily="34" charset="0"/>
                <a:cs typeface="Arial" panose="020B0604020202020204" pitchFamily="34" charset="0"/>
              </a:rPr>
              <a:t>Q. What should be provided at the excavation edge?</a:t>
            </a:r>
          </a:p>
          <a:p>
            <a:endParaRPr lang="en-GB" b="1"/>
          </a:p>
        </p:txBody>
      </p:sp>
      <p:sp>
        <p:nvSpPr>
          <p:cNvPr id="6" name="Date Placeholder 4"/>
          <p:cNvSpPr txBox="1">
            <a:spLocks/>
          </p:cNvSpPr>
          <p:nvPr/>
        </p:nvSpPr>
        <p:spPr>
          <a:xfrm>
            <a:off x="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01/11 </a:t>
            </a:r>
          </a:p>
        </p:txBody>
      </p:sp>
      <p:pic>
        <p:nvPicPr>
          <p:cNvPr id="9" name="Picture 13" descr="Y:\TCR Photos\_MGL206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678" y="2135819"/>
            <a:ext cx="4468322" cy="299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4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174625" indent="0">
              <a:buNone/>
            </a:pPr>
            <a:r>
              <a:rPr lang="en-GB" altLang="en-US" sz="1200">
                <a:latin typeface="Arial" panose="020B0604020202020204" pitchFamily="34" charset="0"/>
                <a:cs typeface="Arial" panose="020B0604020202020204" pitchFamily="34" charset="0"/>
              </a:rPr>
              <a:t>With this type of piling, precast-concrete columns are driven into the ground using a piling hammer.</a:t>
            </a:r>
          </a:p>
          <a:p>
            <a:pPr marL="346075" indent="-171450"/>
            <a:r>
              <a:rPr lang="en-GB" altLang="en-US" sz="1200">
                <a:latin typeface="Arial" panose="020B0604020202020204" pitchFamily="34" charset="0"/>
                <a:cs typeface="Arial" panose="020B0604020202020204" pitchFamily="34" charset="0"/>
              </a:rPr>
              <a:t>Precast concrete piles are called “displacement” piles as when they are driven into the ground, the ground is displaced sideways.</a:t>
            </a:r>
          </a:p>
          <a:p>
            <a:pPr marL="346075" indent="-171450"/>
            <a:r>
              <a:rPr lang="en-GB" altLang="en-US" sz="1200">
                <a:latin typeface="Arial" panose="020B0604020202020204" pitchFamily="34" charset="0"/>
                <a:cs typeface="Arial" panose="020B0604020202020204" pitchFamily="34" charset="0"/>
              </a:rPr>
              <a:t>The piling rig winch can be used to off load piles from a lorry or lift the piles up into the helmet.  But you are not allowed to drag piles sideways, as this can pull the rig over.</a:t>
            </a:r>
          </a:p>
          <a:p>
            <a:pPr marL="346075" indent="-171450"/>
            <a:r>
              <a:rPr lang="en-GB" altLang="en-US" sz="1200">
                <a:latin typeface="Arial" panose="020B0604020202020204" pitchFamily="34" charset="0"/>
                <a:cs typeface="Arial" panose="020B0604020202020204" pitchFamily="34" charset="0"/>
              </a:rPr>
              <a:t>The piles are typically square in section and measure between 200 – 300mm wide and 6-12m long. </a:t>
            </a:r>
          </a:p>
          <a:p>
            <a:pPr marL="346075" indent="-171450"/>
            <a:r>
              <a:rPr lang="en-GB" altLang="en-US" sz="1200">
                <a:latin typeface="Arial" panose="020B0604020202020204" pitchFamily="34" charset="0"/>
                <a:cs typeface="Arial" panose="020B0604020202020204" pitchFamily="34" charset="0"/>
              </a:rPr>
              <a:t>The piles can be jointed so that there overall length is much more than 12m. Over 30m is not uncommon.  The method of joining can involve twisting the pile or driving in locking pins or wedges.  Protect you back when carrying out this operation.</a:t>
            </a:r>
          </a:p>
          <a:p>
            <a:pPr marL="346075" indent="-171450"/>
            <a:r>
              <a:rPr lang="en-GB" altLang="en-US" sz="1200">
                <a:latin typeface="Arial" panose="020B0604020202020204" pitchFamily="34" charset="0"/>
                <a:cs typeface="Arial" panose="020B0604020202020204" pitchFamily="34" charset="0"/>
              </a:rPr>
              <a:t>The piling hammer is usually driven by hydraulic  power and strikes the pile about twice a second.  This can produce high noise levels that can damage your hearing if you do not wear protection.</a:t>
            </a:r>
          </a:p>
          <a:p>
            <a:pPr marL="174625" indent="0">
              <a:buNone/>
            </a:pPr>
            <a:endParaRPr lang="en-GB" altLang="en-US" sz="120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68825" y="1514634"/>
            <a:ext cx="4575175" cy="3053154"/>
          </a:xfrm>
        </p:spPr>
      </p:pic>
      <p:sp>
        <p:nvSpPr>
          <p:cNvPr id="4" name="Title 3"/>
          <p:cNvSpPr>
            <a:spLocks noGrp="1"/>
          </p:cNvSpPr>
          <p:nvPr>
            <p:ph type="title"/>
          </p:nvPr>
        </p:nvSpPr>
        <p:spPr/>
        <p:txBody>
          <a:bodyPr/>
          <a:lstStyle/>
          <a:p>
            <a:r>
              <a:rPr lang="en-GB"/>
              <a:t>Pre-Cast Concrete Piling</a:t>
            </a:r>
          </a:p>
        </p:txBody>
      </p:sp>
      <p:sp>
        <p:nvSpPr>
          <p:cNvPr id="5" name="Content Placeholder 4"/>
          <p:cNvSpPr>
            <a:spLocks noGrp="1"/>
          </p:cNvSpPr>
          <p:nvPr>
            <p:ph sz="half" idx="13"/>
          </p:nvPr>
        </p:nvSpPr>
        <p:spPr>
          <a:xfrm>
            <a:off x="4559078" y="4598632"/>
            <a:ext cx="4572000" cy="1895383"/>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is the danger of using the winch to drag piles??</a:t>
            </a:r>
          </a:p>
          <a:p>
            <a:pPr marL="0" indent="0">
              <a:spcBef>
                <a:spcPct val="20000"/>
              </a:spcBef>
              <a:buNone/>
            </a:pPr>
            <a:r>
              <a:rPr lang="en-GB" altLang="en-US" sz="1400" b="1">
                <a:latin typeface="Arial" panose="020B0604020202020204" pitchFamily="34" charset="0"/>
                <a:cs typeface="Arial" panose="020B0604020202020204" pitchFamily="34" charset="0"/>
              </a:rPr>
              <a:t>Q. Why is it important to wear hearing protection when driving piles.?</a:t>
            </a:r>
          </a:p>
          <a:p>
            <a:pPr marL="0" indent="0">
              <a:spcBef>
                <a:spcPct val="20000"/>
              </a:spcBef>
              <a:buNone/>
            </a:pPr>
            <a:r>
              <a:rPr lang="en-GB" altLang="en-US" sz="1400" b="1">
                <a:latin typeface="Arial" panose="020B0604020202020204" pitchFamily="34" charset="0"/>
                <a:cs typeface="Arial" panose="020B0604020202020204" pitchFamily="34" charset="0"/>
              </a:rPr>
              <a:t>Q. When piles are joined by twisting, what injury can be caused?</a:t>
            </a:r>
          </a:p>
          <a:p>
            <a:endParaRPr lang="en-GB" b="1"/>
          </a:p>
        </p:txBody>
      </p:sp>
      <p:sp>
        <p:nvSpPr>
          <p:cNvPr id="6" name="Date Placeholder 4"/>
          <p:cNvSpPr txBox="1">
            <a:spLocks/>
          </p:cNvSpPr>
          <p:nvPr/>
        </p:nvSpPr>
        <p:spPr>
          <a:xfrm>
            <a:off x="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01/12  </a:t>
            </a:r>
          </a:p>
        </p:txBody>
      </p:sp>
    </p:spTree>
    <p:extLst>
      <p:ext uri="{BB962C8B-B14F-4D97-AF65-F5344CB8AC3E}">
        <p14:creationId xmlns:p14="http://schemas.microsoft.com/office/powerpoint/2010/main" val="117021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04104"/>
          </a:xfrm>
        </p:spPr>
        <p:txBody>
          <a:bodyPr>
            <a:normAutofit/>
          </a:bodyPr>
          <a:lstStyle/>
          <a:p>
            <a:r>
              <a:rPr lang="en-GB" altLang="en-US" sz="1200">
                <a:latin typeface="Arial" panose="020B0604020202020204" pitchFamily="34" charset="0"/>
                <a:cs typeface="Arial" panose="020B0604020202020204" pitchFamily="34" charset="0"/>
              </a:rPr>
              <a:t>A </a:t>
            </a:r>
            <a:r>
              <a:rPr lang="en-GB" altLang="en-US" sz="1200" i="1">
                <a:latin typeface="Arial" panose="020B0604020202020204" pitchFamily="34" charset="0"/>
                <a:cs typeface="Arial" panose="020B0604020202020204" pitchFamily="34" charset="0"/>
              </a:rPr>
              <a:t>Pile Test</a:t>
            </a:r>
            <a:r>
              <a:rPr lang="en-GB" altLang="en-US" sz="1200">
                <a:latin typeface="Arial" panose="020B0604020202020204" pitchFamily="34" charset="0"/>
                <a:cs typeface="Arial" panose="020B0604020202020204" pitchFamily="34" charset="0"/>
              </a:rPr>
              <a:t> checks the pile design is adequate by loading up a pile by more than the amount of the building weight it is expected to carry, then measuring by how much it sinks, usually by about 10 mm or less.</a:t>
            </a:r>
          </a:p>
          <a:p>
            <a:r>
              <a:rPr lang="en-GB" altLang="en-US" sz="1200">
                <a:latin typeface="Arial" panose="020B0604020202020204" pitchFamily="34" charset="0"/>
                <a:cs typeface="Arial" panose="020B0604020202020204" pitchFamily="34" charset="0"/>
              </a:rPr>
              <a:t>The test works by installing two or more tension piles.  These hold down a cross beam against which the  pile is loaded by a hydraulic jack.  </a:t>
            </a:r>
            <a:r>
              <a:rPr lang="en-GB" altLang="en-US" sz="1200" i="1">
                <a:latin typeface="Arial" panose="020B0604020202020204" pitchFamily="34" charset="0"/>
                <a:cs typeface="Arial" panose="020B0604020202020204" pitchFamily="34" charset="0"/>
              </a:rPr>
              <a:t>The load on the jack can be hundreds or thousands of tonnes</a:t>
            </a:r>
            <a:r>
              <a:rPr lang="en-GB" altLang="en-US" sz="1200">
                <a:latin typeface="Arial" panose="020B0604020202020204" pitchFamily="34" charset="0"/>
                <a:cs typeface="Arial" panose="020B0604020202020204" pitchFamily="34" charset="0"/>
              </a:rPr>
              <a:t>.</a:t>
            </a:r>
          </a:p>
          <a:p>
            <a:r>
              <a:rPr lang="en-GB" altLang="en-US" sz="1200">
                <a:latin typeface="Arial" panose="020B0604020202020204" pitchFamily="34" charset="0"/>
                <a:cs typeface="Arial" panose="020B0604020202020204" pitchFamily="34" charset="0"/>
              </a:rPr>
              <a:t>The tension piles are reinforced by </a:t>
            </a:r>
            <a:r>
              <a:rPr lang="en-GB" altLang="en-US" sz="1200" err="1">
                <a:latin typeface="Arial" panose="020B0604020202020204" pitchFamily="34" charset="0"/>
                <a:cs typeface="Arial" panose="020B0604020202020204" pitchFamily="34" charset="0"/>
              </a:rPr>
              <a:t>dywidag</a:t>
            </a:r>
            <a:r>
              <a:rPr lang="en-GB" altLang="en-US" sz="1200">
                <a:latin typeface="Arial" panose="020B0604020202020204" pitchFamily="34" charset="0"/>
                <a:cs typeface="Arial" panose="020B0604020202020204" pitchFamily="34" charset="0"/>
              </a:rPr>
              <a:t> bars which is a rebar made  with a high grade steel and whose ribs form a helical onto which couplers or nuts can be threaded.</a:t>
            </a:r>
          </a:p>
          <a:p>
            <a:r>
              <a:rPr lang="en-GB" altLang="en-US" sz="1200">
                <a:latin typeface="Arial" panose="020B0604020202020204" pitchFamily="34" charset="0"/>
                <a:cs typeface="Arial" panose="020B0604020202020204" pitchFamily="34" charset="0"/>
              </a:rPr>
              <a:t>Although immensely strong, </a:t>
            </a:r>
            <a:r>
              <a:rPr lang="en-GB" altLang="en-US" sz="1200" err="1">
                <a:latin typeface="Arial" panose="020B0604020202020204" pitchFamily="34" charset="0"/>
                <a:cs typeface="Arial" panose="020B0604020202020204" pitchFamily="34" charset="0"/>
              </a:rPr>
              <a:t>dywidag</a:t>
            </a:r>
            <a:r>
              <a:rPr lang="en-GB" altLang="en-US" sz="1200">
                <a:latin typeface="Arial" panose="020B0604020202020204" pitchFamily="34" charset="0"/>
                <a:cs typeface="Arial" panose="020B0604020202020204" pitchFamily="34" charset="0"/>
              </a:rPr>
              <a:t> bars are brittle and once bent loose much of their strength.  Never straighten a bent bar, or it will then snap under load.</a:t>
            </a:r>
          </a:p>
          <a:p>
            <a:r>
              <a:rPr lang="en-GB" altLang="en-US" sz="1200" err="1">
                <a:latin typeface="Arial" panose="020B0604020202020204" pitchFamily="34" charset="0"/>
                <a:cs typeface="Arial" panose="020B0604020202020204" pitchFamily="34" charset="0"/>
              </a:rPr>
              <a:t>dywidag</a:t>
            </a:r>
            <a:r>
              <a:rPr lang="en-GB" altLang="en-US" sz="1200">
                <a:latin typeface="Arial" panose="020B0604020202020204" pitchFamily="34" charset="0"/>
                <a:cs typeface="Arial" panose="020B0604020202020204" pitchFamily="34" charset="0"/>
              </a:rPr>
              <a:t> bars are also damaged by heat, so never weld or burn near them, where a spark or could land on them.</a:t>
            </a:r>
          </a:p>
          <a:p>
            <a:r>
              <a:rPr lang="en-GB" altLang="en-US" sz="1200">
                <a:latin typeface="Arial" panose="020B0604020202020204" pitchFamily="34" charset="0"/>
                <a:cs typeface="Arial" panose="020B0604020202020204" pitchFamily="34" charset="0"/>
              </a:rPr>
              <a:t>Make sure </a:t>
            </a:r>
            <a:r>
              <a:rPr lang="en-GB" altLang="en-US" sz="1200" err="1">
                <a:latin typeface="Arial" panose="020B0604020202020204" pitchFamily="34" charset="0"/>
                <a:cs typeface="Arial" panose="020B0604020202020204" pitchFamily="34" charset="0"/>
              </a:rPr>
              <a:t>dywidag</a:t>
            </a:r>
            <a:r>
              <a:rPr lang="en-GB" altLang="en-US" sz="1200">
                <a:latin typeface="Arial" panose="020B0604020202020204" pitchFamily="34" charset="0"/>
                <a:cs typeface="Arial" panose="020B0604020202020204" pitchFamily="34" charset="0"/>
              </a:rPr>
              <a:t> bars are protected from site damage by barriers, signs and high visibility paint.</a:t>
            </a:r>
          </a:p>
          <a:p>
            <a:r>
              <a:rPr lang="en-GB" altLang="en-US" sz="1200">
                <a:latin typeface="Arial" panose="020B0604020202020204" pitchFamily="34" charset="0"/>
                <a:cs typeface="Arial" panose="020B0604020202020204" pitchFamily="34" charset="0"/>
              </a:rPr>
              <a:t>A load test that fails, will burst outward because of the loads under tension, just like elastic.  Keep well clear.</a:t>
            </a:r>
          </a:p>
          <a:p>
            <a:endParaRPr lang="en-GB" altLang="en-US" sz="1200"/>
          </a:p>
          <a:p>
            <a:pPr marL="0" indent="0">
              <a:buNone/>
            </a:pPr>
            <a:r>
              <a:rPr lang="en-GB" altLang="en-US" b="1">
                <a:latin typeface="Arial" panose="020B0604020202020204" pitchFamily="34" charset="0"/>
                <a:cs typeface="Arial" panose="020B0604020202020204" pitchFamily="34" charset="0"/>
              </a:rPr>
              <a:t>Q. What three things can easily damage a </a:t>
            </a:r>
            <a:r>
              <a:rPr lang="en-GB" altLang="en-US" b="1" err="1">
                <a:latin typeface="Arial" panose="020B0604020202020204" pitchFamily="34" charset="0"/>
                <a:cs typeface="Arial" panose="020B0604020202020204" pitchFamily="34" charset="0"/>
              </a:rPr>
              <a:t>dywidag</a:t>
            </a:r>
            <a:r>
              <a:rPr lang="en-GB" altLang="en-US" b="1">
                <a:latin typeface="Arial" panose="020B0604020202020204" pitchFamily="34" charset="0"/>
                <a:cs typeface="Arial" panose="020B0604020202020204" pitchFamily="34" charset="0"/>
              </a:rPr>
              <a:t> bar?</a:t>
            </a:r>
          </a:p>
          <a:p>
            <a:endParaRPr lang="en-GB" sz="120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568826" y="1352153"/>
            <a:ext cx="4358620" cy="3268965"/>
          </a:xfrm>
        </p:spPr>
      </p:pic>
      <p:sp>
        <p:nvSpPr>
          <p:cNvPr id="4" name="Title 3"/>
          <p:cNvSpPr>
            <a:spLocks noGrp="1"/>
          </p:cNvSpPr>
          <p:nvPr>
            <p:ph type="title"/>
          </p:nvPr>
        </p:nvSpPr>
        <p:spPr/>
        <p:txBody>
          <a:bodyPr/>
          <a:lstStyle/>
          <a:p>
            <a:r>
              <a:rPr lang="en-GB"/>
              <a:t>Pile Load Testing – Tension Piles</a:t>
            </a:r>
          </a:p>
        </p:txBody>
      </p:sp>
      <p:sp>
        <p:nvSpPr>
          <p:cNvPr id="5" name="Content Placeholder 4"/>
          <p:cNvSpPr>
            <a:spLocks noGrp="1"/>
          </p:cNvSpPr>
          <p:nvPr>
            <p:ph sz="half" idx="13"/>
          </p:nvPr>
        </p:nvSpPr>
        <p:spPr>
          <a:xfrm>
            <a:off x="4555903" y="4783534"/>
            <a:ext cx="4572000" cy="1345123"/>
          </a:xfrm>
        </p:spPr>
        <p:txBody>
          <a:bodyPr/>
          <a:lstStyle/>
          <a:p>
            <a:pPr algn="ctr">
              <a:buNone/>
            </a:pPr>
            <a:r>
              <a:rPr lang="en-GB" altLang="en-US" b="1" u="sng">
                <a:latin typeface="Arial" panose="020B0604020202020204" pitchFamily="34" charset="0"/>
                <a:cs typeface="Arial" panose="020B0604020202020204" pitchFamily="34" charset="0"/>
              </a:rPr>
              <a:t>Did you Know?</a:t>
            </a:r>
          </a:p>
          <a:p>
            <a:pPr algn="ctr">
              <a:buNone/>
            </a:pPr>
            <a:r>
              <a:rPr lang="en-GB" altLang="en-US" b="1">
                <a:latin typeface="Arial" panose="020B0604020202020204" pitchFamily="34" charset="0"/>
                <a:cs typeface="Arial" panose="020B0604020202020204" pitchFamily="34" charset="0"/>
              </a:rPr>
              <a:t> </a:t>
            </a:r>
            <a:r>
              <a:rPr lang="en-GB" altLang="en-US" err="1">
                <a:latin typeface="Arial" panose="020B0604020202020204" pitchFamily="34" charset="0"/>
                <a:cs typeface="Arial" panose="020B0604020202020204" pitchFamily="34" charset="0"/>
              </a:rPr>
              <a:t>Dywidag</a:t>
            </a:r>
            <a:r>
              <a:rPr lang="en-GB" altLang="en-US">
                <a:latin typeface="Arial" panose="020B0604020202020204" pitchFamily="34" charset="0"/>
                <a:cs typeface="Arial" panose="020B0604020202020204" pitchFamily="34" charset="0"/>
              </a:rPr>
              <a:t> bars are immensely strong but easily damaged. When they fail, they snap suddenly without any warning.  </a:t>
            </a:r>
          </a:p>
          <a:p>
            <a:endParaRPr lang="en-GB"/>
          </a:p>
        </p:txBody>
      </p:sp>
      <p:sp>
        <p:nvSpPr>
          <p:cNvPr id="6" name="Date Placeholder 4"/>
          <p:cNvSpPr txBox="1">
            <a:spLocks/>
          </p:cNvSpPr>
          <p:nvPr/>
        </p:nvSpPr>
        <p:spPr>
          <a:xfrm>
            <a:off x="11430" y="6467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01/13</a:t>
            </a:r>
          </a:p>
        </p:txBody>
      </p:sp>
    </p:spTree>
    <p:extLst>
      <p:ext uri="{BB962C8B-B14F-4D97-AF65-F5344CB8AC3E}">
        <p14:creationId xmlns:p14="http://schemas.microsoft.com/office/powerpoint/2010/main" val="203723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a:latin typeface="Arial" panose="020B0604020202020204" pitchFamily="34" charset="0"/>
                <a:cs typeface="Arial" panose="020B0604020202020204" pitchFamily="34" charset="0"/>
              </a:rPr>
              <a:t>A </a:t>
            </a:r>
            <a:r>
              <a:rPr lang="en-GB" altLang="en-US" sz="1200" i="1">
                <a:latin typeface="Arial" panose="020B0604020202020204" pitchFamily="34" charset="0"/>
                <a:cs typeface="Arial" panose="020B0604020202020204" pitchFamily="34" charset="0"/>
              </a:rPr>
              <a:t>Pile Test</a:t>
            </a:r>
            <a:r>
              <a:rPr lang="en-GB" altLang="en-US" sz="1200">
                <a:latin typeface="Arial" panose="020B0604020202020204" pitchFamily="34" charset="0"/>
                <a:cs typeface="Arial" panose="020B0604020202020204" pitchFamily="34" charset="0"/>
              </a:rPr>
              <a:t> checks the pile design is adequate by loading up a pile by more than the amount of the building weight it is expected to carry, then measuring by how much it sinks, usually by about 10 mm or less.</a:t>
            </a:r>
          </a:p>
          <a:p>
            <a:r>
              <a:rPr lang="en-GB" altLang="en-US" sz="1200">
                <a:latin typeface="Arial" panose="020B0604020202020204" pitchFamily="34" charset="0"/>
                <a:cs typeface="Arial" panose="020B0604020202020204" pitchFamily="34" charset="0"/>
              </a:rPr>
              <a:t>A </a:t>
            </a:r>
            <a:r>
              <a:rPr lang="en-GB" altLang="en-US" sz="1200" err="1">
                <a:latin typeface="Arial" panose="020B0604020202020204" pitchFamily="34" charset="0"/>
                <a:cs typeface="Arial" panose="020B0604020202020204" pitchFamily="34" charset="0"/>
              </a:rPr>
              <a:t>Kentledge</a:t>
            </a:r>
            <a:r>
              <a:rPr lang="en-GB" altLang="en-US" sz="1200">
                <a:latin typeface="Arial" panose="020B0604020202020204" pitchFamily="34" charset="0"/>
                <a:cs typeface="Arial" panose="020B0604020202020204" pitchFamily="34" charset="0"/>
              </a:rPr>
              <a:t> test works by building a grillage of weights on a frame over the pile, then jacking the pile down against the weights.</a:t>
            </a:r>
          </a:p>
          <a:p>
            <a:r>
              <a:rPr lang="en-GB" altLang="en-US" sz="1200">
                <a:latin typeface="Arial" panose="020B0604020202020204" pitchFamily="34" charset="0"/>
                <a:cs typeface="Arial" panose="020B0604020202020204" pitchFamily="34" charset="0"/>
              </a:rPr>
              <a:t>The weights can be concrete or iron blocks.  In either case the total can amount to </a:t>
            </a:r>
            <a:r>
              <a:rPr lang="en-GB" altLang="en-US" sz="1200" i="1">
                <a:latin typeface="Arial" panose="020B0604020202020204" pitchFamily="34" charset="0"/>
                <a:cs typeface="Arial" panose="020B0604020202020204" pitchFamily="34" charset="0"/>
              </a:rPr>
              <a:t>hundreds of tonnes.</a:t>
            </a:r>
          </a:p>
          <a:p>
            <a:r>
              <a:rPr lang="en-GB" altLang="en-US" sz="1200">
                <a:latin typeface="Arial" panose="020B0604020202020204" pitchFamily="34" charset="0"/>
                <a:cs typeface="Arial" panose="020B0604020202020204" pitchFamily="34" charset="0"/>
              </a:rPr>
              <a:t>Building up a </a:t>
            </a:r>
            <a:r>
              <a:rPr lang="en-GB" altLang="en-US" sz="1200" err="1">
                <a:latin typeface="Arial" panose="020B0604020202020204" pitchFamily="34" charset="0"/>
                <a:cs typeface="Arial" panose="020B0604020202020204" pitchFamily="34" charset="0"/>
              </a:rPr>
              <a:t>kentledge</a:t>
            </a:r>
            <a:r>
              <a:rPr lang="en-GB" altLang="en-US" sz="1200">
                <a:latin typeface="Arial" panose="020B0604020202020204" pitchFamily="34" charset="0"/>
                <a:cs typeface="Arial" panose="020B0604020202020204" pitchFamily="34" charset="0"/>
              </a:rPr>
              <a:t> test is a skilled job that is only to be carried out by a person trained for the purpose and working to a detailed drawing of the proposed assembly.</a:t>
            </a:r>
          </a:p>
          <a:p>
            <a:r>
              <a:rPr lang="en-GB" altLang="en-US" sz="1200">
                <a:latin typeface="Arial" panose="020B0604020202020204" pitchFamily="34" charset="0"/>
                <a:cs typeface="Arial" panose="020B0604020202020204" pitchFamily="34" charset="0"/>
              </a:rPr>
              <a:t>Building a </a:t>
            </a:r>
            <a:r>
              <a:rPr lang="en-GB" altLang="en-US" sz="1200" err="1">
                <a:latin typeface="Arial" panose="020B0604020202020204" pitchFamily="34" charset="0"/>
                <a:cs typeface="Arial" panose="020B0604020202020204" pitchFamily="34" charset="0"/>
              </a:rPr>
              <a:t>kentledge</a:t>
            </a:r>
            <a:r>
              <a:rPr lang="en-GB" altLang="en-US" sz="1200">
                <a:latin typeface="Arial" panose="020B0604020202020204" pitchFamily="34" charset="0"/>
                <a:cs typeface="Arial" panose="020B0604020202020204" pitchFamily="34" charset="0"/>
              </a:rPr>
              <a:t> may mean working at height.  Ensure the risk of falling is eliminated.</a:t>
            </a:r>
          </a:p>
          <a:p>
            <a:r>
              <a:rPr lang="en-GB" altLang="en-US" sz="1200">
                <a:latin typeface="Arial" panose="020B0604020202020204" pitchFamily="34" charset="0"/>
                <a:cs typeface="Arial" panose="020B0604020202020204" pitchFamily="34" charset="0"/>
              </a:rPr>
              <a:t>When built, the </a:t>
            </a:r>
            <a:r>
              <a:rPr lang="en-GB" altLang="en-US" sz="1200" err="1">
                <a:latin typeface="Arial" panose="020B0604020202020204" pitchFamily="34" charset="0"/>
                <a:cs typeface="Arial" panose="020B0604020202020204" pitchFamily="34" charset="0"/>
              </a:rPr>
              <a:t>kentledge</a:t>
            </a:r>
            <a:r>
              <a:rPr lang="en-GB" altLang="en-US" sz="1200">
                <a:latin typeface="Arial" panose="020B0604020202020204" pitchFamily="34" charset="0"/>
                <a:cs typeface="Arial" panose="020B0604020202020204" pitchFamily="34" charset="0"/>
              </a:rPr>
              <a:t> assembly must be stable. Make sure the blocks are “bonded” like brickwork, with a block spanning the joint below.</a:t>
            </a:r>
          </a:p>
          <a:p>
            <a:r>
              <a:rPr lang="en-GB" altLang="en-US" sz="1200">
                <a:latin typeface="Arial" panose="020B0604020202020204" pitchFamily="34" charset="0"/>
                <a:cs typeface="Arial" panose="020B0604020202020204" pitchFamily="34" charset="0"/>
              </a:rPr>
              <a:t>Concrete blocks usually have recessed lifting eyes to stack easily.  This recess can be a water trap that promotes corrosion of the lifting point.  Check </a:t>
            </a:r>
            <a:r>
              <a:rPr lang="en-GB" altLang="en-US" sz="1200" u="sng">
                <a:latin typeface="Arial" panose="020B0604020202020204" pitchFamily="34" charset="0"/>
                <a:cs typeface="Arial" panose="020B0604020202020204" pitchFamily="34" charset="0"/>
              </a:rPr>
              <a:t>each</a:t>
            </a:r>
            <a:r>
              <a:rPr lang="en-GB" altLang="en-US" sz="1200">
                <a:latin typeface="Arial" panose="020B0604020202020204" pitchFamily="34" charset="0"/>
                <a:cs typeface="Arial" panose="020B0604020202020204" pitchFamily="34" charset="0"/>
              </a:rPr>
              <a:t> lifting eye as you use it .</a:t>
            </a:r>
          </a:p>
          <a:p>
            <a:r>
              <a:rPr lang="en-GB" altLang="en-US" sz="1200">
                <a:latin typeface="Arial" panose="020B0604020202020204" pitchFamily="34" charset="0"/>
                <a:cs typeface="Arial" panose="020B0604020202020204" pitchFamily="34" charset="0"/>
              </a:rPr>
              <a:t>When complete, make sure the assembly is fenced off and warning signs erected</a:t>
            </a:r>
          </a:p>
        </p:txBody>
      </p:sp>
      <p:pic>
        <p:nvPicPr>
          <p:cNvPr id="7" name="Content Placeholder 6"/>
          <p:cNvPicPr>
            <a:picLocks noGrp="1" noChangeAspect="1"/>
          </p:cNvPicPr>
          <p:nvPr>
            <p:ph sz="half" idx="2"/>
          </p:nvPr>
        </p:nvPicPr>
        <p:blipFill>
          <a:blip r:embed="rId2"/>
          <a:stretch>
            <a:fillRect/>
          </a:stretch>
        </p:blipFill>
        <p:spPr>
          <a:xfrm>
            <a:off x="4762255" y="1494939"/>
            <a:ext cx="4188315" cy="3145809"/>
          </a:xfrm>
          <a:prstGeom prst="rect">
            <a:avLst/>
          </a:prstGeom>
        </p:spPr>
      </p:pic>
      <p:sp>
        <p:nvSpPr>
          <p:cNvPr id="4" name="Title 3"/>
          <p:cNvSpPr>
            <a:spLocks noGrp="1"/>
          </p:cNvSpPr>
          <p:nvPr>
            <p:ph type="title"/>
          </p:nvPr>
        </p:nvSpPr>
        <p:spPr/>
        <p:txBody>
          <a:bodyPr/>
          <a:lstStyle/>
          <a:p>
            <a:r>
              <a:rPr lang="en-GB"/>
              <a:t>Pile Load Testing – Kentledge</a:t>
            </a:r>
          </a:p>
        </p:txBody>
      </p:sp>
      <p:sp>
        <p:nvSpPr>
          <p:cNvPr id="5" name="Content Placeholder 4"/>
          <p:cNvSpPr>
            <a:spLocks noGrp="1"/>
          </p:cNvSpPr>
          <p:nvPr>
            <p:ph sz="half" idx="13"/>
          </p:nvPr>
        </p:nvSpPr>
        <p:spPr>
          <a:xfrm>
            <a:off x="4570508" y="4794874"/>
            <a:ext cx="4572000" cy="1052765"/>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Who is allowed to build a </a:t>
            </a:r>
            <a:r>
              <a:rPr lang="en-GB" altLang="en-US" b="1" err="1">
                <a:latin typeface="Arial" panose="020B0604020202020204" pitchFamily="34" charset="0"/>
                <a:cs typeface="Arial" panose="020B0604020202020204" pitchFamily="34" charset="0"/>
              </a:rPr>
              <a:t>kentledge</a:t>
            </a:r>
            <a:r>
              <a:rPr lang="en-GB" altLang="en-US" b="1">
                <a:latin typeface="Arial" panose="020B0604020202020204" pitchFamily="34" charset="0"/>
                <a:cs typeface="Arial" panose="020B0604020202020204" pitchFamily="34" charset="0"/>
              </a:rPr>
              <a:t> test?</a:t>
            </a:r>
          </a:p>
          <a:p>
            <a:pPr marL="0" indent="0">
              <a:spcBef>
                <a:spcPct val="20000"/>
              </a:spcBef>
              <a:buNone/>
            </a:pPr>
            <a:r>
              <a:rPr lang="en-GB" altLang="en-US" b="1">
                <a:latin typeface="Arial" panose="020B0604020202020204" pitchFamily="34" charset="0"/>
                <a:cs typeface="Arial" panose="020B0604020202020204" pitchFamily="34" charset="0"/>
              </a:rPr>
              <a:t>Q. What must you check on each concrete block before you sling it?</a:t>
            </a:r>
          </a:p>
          <a:p>
            <a:endParaRPr lang="en-GB"/>
          </a:p>
        </p:txBody>
      </p:sp>
      <p:sp>
        <p:nvSpPr>
          <p:cNvPr id="6"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01/14</a:t>
            </a:r>
          </a:p>
        </p:txBody>
      </p:sp>
    </p:spTree>
    <p:extLst>
      <p:ext uri="{BB962C8B-B14F-4D97-AF65-F5344CB8AC3E}">
        <p14:creationId xmlns:p14="http://schemas.microsoft.com/office/powerpoint/2010/main" val="309536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8"/>
            <a:ext cx="4559078" cy="5404103"/>
          </a:xfrm>
        </p:spPr>
        <p:txBody>
          <a:bodyPr>
            <a:normAutofit fontScale="70000" lnSpcReduction="20000"/>
          </a:bodyPr>
          <a:lstStyle/>
          <a:p>
            <a:pPr>
              <a:buNone/>
            </a:pPr>
            <a:r>
              <a:rPr lang="en-GB" altLang="en-US" sz="1700" b="1" u="sng">
                <a:latin typeface="Arial" panose="020B0604020202020204" pitchFamily="34" charset="0"/>
                <a:cs typeface="Arial" panose="020B0604020202020204" pitchFamily="34" charset="0"/>
              </a:rPr>
              <a:t>What is Integrity Testing?</a:t>
            </a:r>
          </a:p>
          <a:p>
            <a:r>
              <a:rPr lang="en-GB" altLang="en-US" sz="1700">
                <a:latin typeface="Arial" panose="020B0604020202020204" pitchFamily="34" charset="0"/>
                <a:cs typeface="Arial" panose="020B0604020202020204" pitchFamily="34" charset="0"/>
              </a:rPr>
              <a:t>Pile Integrity Testing is a method of ensuring a pile cast into the ground is a uniform column of concrete.</a:t>
            </a:r>
          </a:p>
          <a:p>
            <a:r>
              <a:rPr lang="en-GB" altLang="en-US" sz="1700">
                <a:latin typeface="Arial" panose="020B0604020202020204" pitchFamily="34" charset="0"/>
                <a:cs typeface="Arial" panose="020B0604020202020204" pitchFamily="34" charset="0"/>
              </a:rPr>
              <a:t>It can be used to check if there are any horizontal cracks, inclusions or “necking” of the pile , which might mean it is too weak to support its load.</a:t>
            </a:r>
          </a:p>
          <a:p>
            <a:r>
              <a:rPr lang="en-GB" altLang="en-US" sz="1700">
                <a:latin typeface="Arial" panose="020B0604020202020204" pitchFamily="34" charset="0"/>
                <a:cs typeface="Arial" panose="020B0604020202020204" pitchFamily="34" charset="0"/>
              </a:rPr>
              <a:t>A sound wave is sent down the pile shaft to bounce off the bottom.  By timing how long this takes the length of the pile can be measured.  If the sound wave bounces off any cracks, inclusions or necked areas, it shows up, and the pile is usually condemned.</a:t>
            </a:r>
          </a:p>
          <a:p>
            <a:endParaRPr lang="en-GB" altLang="en-US" sz="1700">
              <a:latin typeface="Arial" panose="020B0604020202020204" pitchFamily="34" charset="0"/>
              <a:cs typeface="Arial" panose="020B0604020202020204" pitchFamily="34" charset="0"/>
            </a:endParaRPr>
          </a:p>
          <a:p>
            <a:pPr>
              <a:buNone/>
            </a:pPr>
            <a:r>
              <a:rPr lang="en-GB" altLang="en-US" sz="1700" b="1" u="sng">
                <a:latin typeface="Arial" panose="020B0604020202020204" pitchFamily="34" charset="0"/>
                <a:cs typeface="Arial" panose="020B0604020202020204" pitchFamily="34" charset="0"/>
              </a:rPr>
              <a:t>How can I ensure my piles pass?</a:t>
            </a:r>
          </a:p>
          <a:p>
            <a:r>
              <a:rPr lang="en-GB" altLang="en-US" sz="1700">
                <a:latin typeface="Arial" panose="020B0604020202020204" pitchFamily="34" charset="0"/>
                <a:cs typeface="Arial" panose="020B0604020202020204" pitchFamily="34" charset="0"/>
              </a:rPr>
              <a:t>Keep a positive pressure on the concrete at all times to avoid necking of CFA piles.</a:t>
            </a:r>
          </a:p>
          <a:p>
            <a:r>
              <a:rPr lang="en-GB" altLang="en-US" sz="1700">
                <a:latin typeface="Arial" panose="020B0604020202020204" pitchFamily="34" charset="0"/>
                <a:cs typeface="Arial" panose="020B0604020202020204" pitchFamily="34" charset="0"/>
              </a:rPr>
              <a:t>If there is an interruption in concrete supply, redrill the previously cast 500mm of pile to have a good joint between the setting and fresh concrete.</a:t>
            </a:r>
          </a:p>
          <a:p>
            <a:r>
              <a:rPr lang="en-GB" altLang="en-US" sz="1700">
                <a:latin typeface="Arial" panose="020B0604020202020204" pitchFamily="34" charset="0"/>
                <a:cs typeface="Arial" panose="020B0604020202020204" pitchFamily="34" charset="0"/>
              </a:rPr>
              <a:t>Don’t track the rig or excavator near recently cast piles, this can crack or damage them.</a:t>
            </a:r>
          </a:p>
          <a:p>
            <a:r>
              <a:rPr lang="en-GB" altLang="en-US" sz="1700">
                <a:latin typeface="Arial" panose="020B0604020202020204" pitchFamily="34" charset="0"/>
                <a:cs typeface="Arial" panose="020B0604020202020204" pitchFamily="34" charset="0"/>
              </a:rPr>
              <a:t>Remind the Main Contractor to take care when breaking down piles, especially if they are 450 or smaller.</a:t>
            </a:r>
          </a:p>
          <a:p>
            <a:endParaRPr lang="en-GB" altLang="en-US">
              <a:latin typeface="Arial" panose="020B0604020202020204" pitchFamily="34" charset="0"/>
              <a:cs typeface="Arial" panose="020B0604020202020204" pitchFamily="34" charset="0"/>
            </a:endParaRPr>
          </a:p>
          <a:p>
            <a:endParaRPr lang="en-GB" altLang="en-US">
              <a:latin typeface="Arial" panose="020B0604020202020204" pitchFamily="34" charset="0"/>
              <a:cs typeface="Arial" panose="020B0604020202020204" pitchFamily="34" charset="0"/>
            </a:endParaRPr>
          </a:p>
          <a:p>
            <a:pPr marL="0" indent="0">
              <a:spcBef>
                <a:spcPct val="20000"/>
              </a:spcBef>
              <a:buNone/>
            </a:pPr>
            <a:r>
              <a:rPr lang="en-GB" altLang="en-US" sz="2300" b="1">
                <a:latin typeface="Arial" panose="020B0604020202020204" pitchFamily="34" charset="0"/>
                <a:cs typeface="Arial" panose="020B0604020202020204" pitchFamily="34" charset="0"/>
              </a:rPr>
              <a:t>Q. What is the purpose of integrity testing?</a:t>
            </a:r>
          </a:p>
          <a:p>
            <a:pPr marL="0" indent="0">
              <a:spcBef>
                <a:spcPct val="20000"/>
              </a:spcBef>
              <a:buNone/>
            </a:pPr>
            <a:r>
              <a:rPr lang="en-GB" altLang="en-US" sz="2300" b="1">
                <a:latin typeface="Arial" panose="020B0604020202020204" pitchFamily="34" charset="0"/>
                <a:cs typeface="Arial" panose="020B0604020202020204" pitchFamily="34" charset="0"/>
              </a:rPr>
              <a:t>Q. What things can you do to ensure your piles pass?</a:t>
            </a:r>
          </a:p>
          <a:p>
            <a:endParaRPr lang="en-GB"/>
          </a:p>
        </p:txBody>
      </p:sp>
      <p:pic>
        <p:nvPicPr>
          <p:cNvPr id="7" name="Picture 40" descr="Integ test 6"/>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5219635" y="1119268"/>
            <a:ext cx="3118821" cy="349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a:t>Pile Integrity Testing</a:t>
            </a:r>
          </a:p>
        </p:txBody>
      </p:sp>
      <p:sp>
        <p:nvSpPr>
          <p:cNvPr id="5" name="Content Placeholder 4"/>
          <p:cNvSpPr>
            <a:spLocks noGrp="1"/>
          </p:cNvSpPr>
          <p:nvPr>
            <p:ph sz="half" idx="13"/>
          </p:nvPr>
        </p:nvSpPr>
        <p:spPr>
          <a:xfrm>
            <a:off x="4493045" y="4722337"/>
            <a:ext cx="4572000" cy="1568734"/>
          </a:xfrm>
        </p:spPr>
        <p:txBody>
          <a:bodyPr/>
          <a:lstStyle/>
          <a:p>
            <a:pPr algn="ctr">
              <a:buNone/>
            </a:pPr>
            <a:r>
              <a:rPr lang="en-GB" altLang="en-US" b="1" u="sng">
                <a:latin typeface="Arial" panose="020B0604020202020204" pitchFamily="34" charset="0"/>
                <a:cs typeface="Arial" panose="020B0604020202020204" pitchFamily="34" charset="0"/>
              </a:rPr>
              <a:t>Did you Know?</a:t>
            </a:r>
          </a:p>
          <a:p>
            <a:pPr algn="ctr">
              <a:buNone/>
            </a:pPr>
            <a:r>
              <a:rPr lang="en-GB" altLang="en-US">
                <a:latin typeface="Arial" panose="020B0604020202020204" pitchFamily="34" charset="0"/>
                <a:cs typeface="Arial" panose="020B0604020202020204" pitchFamily="34" charset="0"/>
              </a:rPr>
              <a:t>The integrity testing is usually done after you have left site.  So if the pile fails, the rig has to come back at considerable expense to put in replacement piles.</a:t>
            </a:r>
          </a:p>
          <a:p>
            <a:endParaRPr lang="en-GB"/>
          </a:p>
        </p:txBody>
      </p:sp>
      <p:sp>
        <p:nvSpPr>
          <p:cNvPr id="6" name="Date Placeholder 4"/>
          <p:cNvSpPr txBox="1">
            <a:spLocks/>
          </p:cNvSpPr>
          <p:nvPr/>
        </p:nvSpPr>
        <p:spPr>
          <a:xfrm>
            <a:off x="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01/15</a:t>
            </a:r>
          </a:p>
        </p:txBody>
      </p:sp>
    </p:spTree>
    <p:extLst>
      <p:ext uri="{BB962C8B-B14F-4D97-AF65-F5344CB8AC3E}">
        <p14:creationId xmlns:p14="http://schemas.microsoft.com/office/powerpoint/2010/main" val="2819762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301795"/>
          </a:xfrm>
        </p:spPr>
        <p:txBody>
          <a:bodyPr>
            <a:normAutofit/>
          </a:bodyPr>
          <a:lstStyle/>
          <a:p>
            <a:r>
              <a:rPr lang="en-GB" altLang="en-US" sz="1400">
                <a:latin typeface="Arial" panose="020B0604020202020204" pitchFamily="34" charset="0"/>
                <a:cs typeface="Arial" panose="020B0604020202020204" pitchFamily="34" charset="0"/>
              </a:rPr>
              <a:t>Rig operators must make sure that they have all round vision by mirrors/</a:t>
            </a:r>
            <a:r>
              <a:rPr lang="en-GB" altLang="en-US" sz="1400" err="1">
                <a:latin typeface="Arial" panose="020B0604020202020204" pitchFamily="34" charset="0"/>
                <a:cs typeface="Arial" panose="020B0604020202020204" pitchFamily="34" charset="0"/>
              </a:rPr>
              <a:t>cctv</a:t>
            </a:r>
            <a:r>
              <a:rPr lang="en-GB" altLang="en-US" sz="1400">
                <a:latin typeface="Arial" panose="020B0604020202020204" pitchFamily="34" charset="0"/>
                <a:cs typeface="Arial" panose="020B0604020202020204" pitchFamily="34" charset="0"/>
              </a:rPr>
              <a:t>.  If not you must have a banksman. </a:t>
            </a:r>
          </a:p>
          <a:p>
            <a:r>
              <a:rPr lang="en-GB" altLang="en-US" sz="1400">
                <a:latin typeface="Arial" panose="020B0604020202020204" pitchFamily="34" charset="0"/>
                <a:cs typeface="Arial" panose="020B0604020202020204" pitchFamily="34" charset="0"/>
              </a:rPr>
              <a:t>Once you have tracked to probe position put ALL the legs down.</a:t>
            </a:r>
          </a:p>
          <a:p>
            <a:r>
              <a:rPr lang="en-GB" altLang="en-US" sz="1400">
                <a:latin typeface="Arial" panose="020B0604020202020204" pitchFamily="34" charset="0"/>
                <a:cs typeface="Arial" panose="020B0604020202020204" pitchFamily="34" charset="0"/>
              </a:rPr>
              <a:t>Do one thing at a time.</a:t>
            </a:r>
          </a:p>
          <a:p>
            <a:r>
              <a:rPr lang="en-GB" altLang="en-US" sz="1400">
                <a:latin typeface="Arial" panose="020B0604020202020204" pitchFamily="34" charset="0"/>
                <a:cs typeface="Arial" panose="020B0604020202020204" pitchFamily="34" charset="0"/>
              </a:rPr>
              <a:t>Never leave the stone skip suspended once the stone has been discharged.</a:t>
            </a:r>
          </a:p>
          <a:p>
            <a:r>
              <a:rPr lang="en-GB" altLang="en-US" sz="1400">
                <a:latin typeface="Arial" panose="020B0604020202020204" pitchFamily="34" charset="0"/>
                <a:cs typeface="Arial" panose="020B0604020202020204" pitchFamily="34" charset="0"/>
              </a:rPr>
              <a:t>Keep the carriage slides well greased.</a:t>
            </a:r>
          </a:p>
          <a:p>
            <a:r>
              <a:rPr lang="en-GB" altLang="en-US" sz="1400">
                <a:latin typeface="Arial" panose="020B0604020202020204" pitchFamily="34" charset="0"/>
                <a:cs typeface="Arial" panose="020B0604020202020204" pitchFamily="34" charset="0"/>
              </a:rPr>
              <a:t>Ensure that leaders and vibrator are plumb.</a:t>
            </a:r>
          </a:p>
          <a:p>
            <a:r>
              <a:rPr lang="en-GB" altLang="en-US" sz="1400">
                <a:latin typeface="Arial" panose="020B0604020202020204" pitchFamily="34" charset="0"/>
                <a:cs typeface="Arial" panose="020B0604020202020204" pitchFamily="34" charset="0"/>
              </a:rPr>
              <a:t>Do not tamper with electrics.  Get a qualified electrician to attend to problems.</a:t>
            </a:r>
          </a:p>
          <a:p>
            <a:r>
              <a:rPr lang="en-GB" altLang="en-US" sz="1400">
                <a:latin typeface="Arial" panose="020B0604020202020204" pitchFamily="34" charset="0"/>
                <a:cs typeface="Arial" panose="020B0604020202020204" pitchFamily="34" charset="0"/>
              </a:rPr>
              <a:t>Shovel loaders should have rear view mirrors and flashing beacons.</a:t>
            </a:r>
          </a:p>
          <a:p>
            <a:r>
              <a:rPr lang="en-GB" altLang="en-US" sz="1400">
                <a:latin typeface="Arial" panose="020B0604020202020204" pitchFamily="34" charset="0"/>
                <a:cs typeface="Arial" panose="020B0604020202020204" pitchFamily="34" charset="0"/>
              </a:rPr>
              <a:t>The tyre pressures of the shovel loader are critical.  Check them regularly.</a:t>
            </a:r>
          </a:p>
          <a:p>
            <a:r>
              <a:rPr lang="en-GB" altLang="en-US" sz="1400">
                <a:latin typeface="Arial" panose="020B0604020202020204" pitchFamily="34" charset="0"/>
                <a:cs typeface="Arial" panose="020B0604020202020204" pitchFamily="34" charset="0"/>
              </a:rPr>
              <a:t>Use shovel loaders only to carry loads in the bucket. They must not be used  for any other lifting jobs.</a:t>
            </a:r>
          </a:p>
          <a:p>
            <a:endParaRPr lang="en-GB" altLang="en-US" sz="1200"/>
          </a:p>
          <a:p>
            <a:endParaRPr lang="en-GB" altLang="en-US" sz="1200"/>
          </a:p>
          <a:p>
            <a:endParaRPr lang="en-GB" altLang="en-US" sz="1200"/>
          </a:p>
          <a:p>
            <a:endParaRPr lang="en-GB" sz="120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572483" y="1149002"/>
            <a:ext cx="3282224" cy="4933745"/>
          </a:xfrm>
        </p:spPr>
      </p:pic>
      <p:sp>
        <p:nvSpPr>
          <p:cNvPr id="4" name="Title 3"/>
          <p:cNvSpPr>
            <a:spLocks noGrp="1"/>
          </p:cNvSpPr>
          <p:nvPr>
            <p:ph type="title"/>
          </p:nvPr>
        </p:nvSpPr>
        <p:spPr/>
        <p:txBody>
          <a:bodyPr/>
          <a:lstStyle/>
          <a:p>
            <a:r>
              <a:rPr lang="en-GB"/>
              <a:t>Vibroflotation</a:t>
            </a:r>
          </a:p>
        </p:txBody>
      </p:sp>
      <p:sp>
        <p:nvSpPr>
          <p:cNvPr id="6" name="Date Placeholder 4"/>
          <p:cNvSpPr txBox="1">
            <a:spLocks/>
          </p:cNvSpPr>
          <p:nvPr/>
        </p:nvSpPr>
        <p:spPr>
          <a:xfrm>
            <a:off x="11430" y="643519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01/16</a:t>
            </a:r>
          </a:p>
        </p:txBody>
      </p:sp>
    </p:spTree>
    <p:extLst>
      <p:ext uri="{BB962C8B-B14F-4D97-AF65-F5344CB8AC3E}">
        <p14:creationId xmlns:p14="http://schemas.microsoft.com/office/powerpoint/2010/main" val="38084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 y="969001"/>
            <a:ext cx="7886700" cy="548640"/>
          </a:xfrm>
        </p:spPr>
        <p:txBody>
          <a:bodyPr>
            <a:normAutofit fontScale="90000"/>
          </a:bodyPr>
          <a:lstStyle/>
          <a:p>
            <a:r>
              <a:rPr lang="en-GB"/>
              <a:t>Contents</a:t>
            </a:r>
          </a:p>
        </p:txBody>
      </p:sp>
      <p:sp>
        <p:nvSpPr>
          <p:cNvPr id="6" name="Rectangle 5"/>
          <p:cNvSpPr/>
          <p:nvPr/>
        </p:nvSpPr>
        <p:spPr>
          <a:xfrm>
            <a:off x="-1143" y="969001"/>
            <a:ext cx="2686050" cy="6017032"/>
          </a:xfrm>
          <a:prstGeom prst="rect">
            <a:avLst/>
          </a:prstGeom>
        </p:spPr>
        <p:txBody>
          <a:bodyPr wrap="square">
            <a:spAutoFit/>
          </a:bodyPr>
          <a:lstStyle/>
          <a:p>
            <a:pPr marL="404813" indent="-404813"/>
            <a:r>
              <a:rPr lang="en-GB" sz="1100" b="1"/>
              <a:t>01: 	Piling Processes</a:t>
            </a:r>
            <a:r>
              <a:rPr lang="en-GB" sz="1100"/>
              <a:t>.</a:t>
            </a:r>
          </a:p>
          <a:p>
            <a:pPr marL="404813" indent="-404813"/>
            <a:r>
              <a:rPr lang="en-GB" sz="1100"/>
              <a:t>01/01	CFA Piling</a:t>
            </a:r>
          </a:p>
          <a:p>
            <a:pPr marL="404813" indent="-404813"/>
            <a:r>
              <a:rPr lang="en-GB" sz="1100"/>
              <a:t>01/02	Concrete Pumping</a:t>
            </a:r>
          </a:p>
          <a:p>
            <a:pPr marL="404813" indent="-404813"/>
            <a:r>
              <a:rPr lang="en-GB" sz="1100"/>
              <a:t>01/03	Compressed Air</a:t>
            </a:r>
          </a:p>
          <a:p>
            <a:pPr marL="404813" indent="-404813"/>
            <a:r>
              <a:rPr lang="en-GB" sz="1100"/>
              <a:t>01/04	Driven Piling</a:t>
            </a:r>
          </a:p>
          <a:p>
            <a:pPr marL="404813" indent="-404813"/>
            <a:r>
              <a:rPr lang="en-GB" sz="1100"/>
              <a:t>01/05	Flame Cutting</a:t>
            </a:r>
          </a:p>
          <a:p>
            <a:pPr marL="404813" indent="-404813"/>
            <a:r>
              <a:rPr lang="en-GB" sz="1100"/>
              <a:t>01/06	Reinforcement &amp; Pile Cages</a:t>
            </a:r>
          </a:p>
          <a:p>
            <a:pPr marL="404813" indent="-404813"/>
            <a:r>
              <a:rPr lang="en-GB" sz="1100"/>
              <a:t>01/07	Rotary Bored Piling</a:t>
            </a:r>
          </a:p>
          <a:p>
            <a:pPr marL="404813" indent="-404813"/>
            <a:r>
              <a:rPr lang="en-GB" sz="1100"/>
              <a:t>01/08	Drop Hammer Mini-Piling</a:t>
            </a:r>
          </a:p>
          <a:p>
            <a:pPr marL="404813" indent="-404813"/>
            <a:r>
              <a:rPr lang="en-GB" sz="1100"/>
              <a:t>01/09	Use of PFA</a:t>
            </a:r>
          </a:p>
          <a:p>
            <a:pPr marL="404813" indent="-404813"/>
            <a:r>
              <a:rPr lang="en-GB" sz="1100"/>
              <a:t>01/10	Ground Anchors &amp; Soil Nails</a:t>
            </a:r>
          </a:p>
          <a:p>
            <a:pPr marL="404813" indent="-404813"/>
            <a:r>
              <a:rPr lang="en-GB" sz="1100"/>
              <a:t>01/11	Diaphragm &amp; Slurry Walling</a:t>
            </a:r>
          </a:p>
          <a:p>
            <a:pPr marL="404813" indent="-404813"/>
            <a:r>
              <a:rPr lang="en-GB" sz="1100"/>
              <a:t>01/12	Pre-Cast Concrete Piling</a:t>
            </a:r>
          </a:p>
          <a:p>
            <a:pPr marL="404813" indent="-404813"/>
            <a:r>
              <a:rPr lang="en-GB" sz="1100"/>
              <a:t>01/13	Pile Load Testing – Tension Piles</a:t>
            </a:r>
          </a:p>
          <a:p>
            <a:pPr marL="404813" indent="-404813"/>
            <a:r>
              <a:rPr lang="en-GB" sz="1100"/>
              <a:t>01/14	Pile Load Testing - Kentledge</a:t>
            </a:r>
          </a:p>
          <a:p>
            <a:pPr marL="404813" indent="-404813"/>
            <a:r>
              <a:rPr lang="en-GB" sz="1100"/>
              <a:t>01/15	Pile Integrity Testing</a:t>
            </a:r>
          </a:p>
          <a:p>
            <a:pPr marL="404813" indent="-404813"/>
            <a:r>
              <a:rPr lang="en-GB" sz="1100"/>
              <a:t>01/16	Vibroflotation</a:t>
            </a:r>
          </a:p>
          <a:p>
            <a:pPr marL="404813" indent="-404813"/>
            <a:r>
              <a:rPr lang="en-GB" sz="1100"/>
              <a:t>01/17	Bentonite</a:t>
            </a:r>
          </a:p>
          <a:p>
            <a:pPr marL="404813" indent="-404813"/>
            <a:r>
              <a:rPr lang="en-GB" sz="1100"/>
              <a:t>01/18	Cleaning Stop Ends</a:t>
            </a:r>
          </a:p>
          <a:p>
            <a:pPr marL="404813" indent="-404813"/>
            <a:r>
              <a:rPr lang="en-GB" sz="1100"/>
              <a:t>01/19	Bored Mini-Piling</a:t>
            </a:r>
          </a:p>
          <a:p>
            <a:pPr marL="404813" indent="-404813"/>
            <a:r>
              <a:rPr lang="en-GB" sz="1100"/>
              <a:t>01/20	SFA Mini-Piling</a:t>
            </a:r>
          </a:p>
          <a:p>
            <a:pPr marL="404813" indent="-404813"/>
            <a:r>
              <a:rPr lang="en-GB" sz="1100"/>
              <a:t>01/21 	Displacement Piling</a:t>
            </a:r>
          </a:p>
          <a:p>
            <a:pPr marL="404813" indent="-404813"/>
            <a:endParaRPr lang="en-GB" sz="1100"/>
          </a:p>
          <a:p>
            <a:pPr marL="404813" indent="-404813"/>
            <a:r>
              <a:rPr lang="en-GB" sz="1100" b="1"/>
              <a:t>02: 	Plant and Equipment</a:t>
            </a:r>
            <a:r>
              <a:rPr lang="en-GB" sz="1100"/>
              <a:t>.</a:t>
            </a:r>
          </a:p>
          <a:p>
            <a:pPr marL="404813" indent="-404813"/>
            <a:r>
              <a:rPr lang="en-GB" sz="1100"/>
              <a:t>02/01	Abrasive Wheels</a:t>
            </a:r>
          </a:p>
          <a:p>
            <a:pPr marL="404813" indent="-404813"/>
            <a:r>
              <a:rPr lang="en-GB" sz="1100"/>
              <a:t>02/02	Dumpers &amp; Site Vehicles</a:t>
            </a:r>
          </a:p>
          <a:p>
            <a:pPr marL="404813" indent="-404813"/>
            <a:r>
              <a:rPr lang="en-GB" sz="1100"/>
              <a:t>02/03	Use of Hand Tools</a:t>
            </a:r>
          </a:p>
          <a:p>
            <a:pPr marL="404813" indent="-404813"/>
            <a:r>
              <a:rPr lang="en-GB" sz="1100"/>
              <a:t>02/04	Lifting Equipment &amp; Lifting Accessories</a:t>
            </a:r>
          </a:p>
          <a:p>
            <a:pPr marL="404813" indent="-404813"/>
            <a:r>
              <a:rPr lang="en-GB" sz="1100"/>
              <a:t>02/05	Excavators &amp; Wheeled Loaders.</a:t>
            </a:r>
          </a:p>
          <a:p>
            <a:pPr marL="404813" indent="-404813"/>
            <a:r>
              <a:rPr lang="en-GB" sz="1100"/>
              <a:t>02/06	Banksmen &amp; Site Plant</a:t>
            </a:r>
          </a:p>
          <a:p>
            <a:pPr marL="404813" indent="-404813"/>
            <a:endParaRPr lang="en-GB" sz="1100"/>
          </a:p>
          <a:p>
            <a:pPr marL="404813" indent="-404813"/>
            <a:endParaRPr lang="en-GB" sz="1100"/>
          </a:p>
          <a:p>
            <a:pPr marL="404813" indent="-404813"/>
            <a:r>
              <a:rPr lang="en-GB" sz="1100"/>
              <a:t>	</a:t>
            </a:r>
          </a:p>
          <a:p>
            <a:endParaRPr lang="en-GB" sz="1100"/>
          </a:p>
        </p:txBody>
      </p:sp>
      <p:sp>
        <p:nvSpPr>
          <p:cNvPr id="7" name="Rectangle 6"/>
          <p:cNvSpPr/>
          <p:nvPr/>
        </p:nvSpPr>
        <p:spPr>
          <a:xfrm>
            <a:off x="2743200" y="969001"/>
            <a:ext cx="3134106" cy="6017032"/>
          </a:xfrm>
          <a:prstGeom prst="rect">
            <a:avLst/>
          </a:prstGeom>
        </p:spPr>
        <p:txBody>
          <a:bodyPr wrap="square">
            <a:spAutoFit/>
          </a:bodyPr>
          <a:lstStyle/>
          <a:p>
            <a:pPr marL="404813" indent="-404813"/>
            <a:r>
              <a:rPr lang="en-GB" sz="1100" b="1"/>
              <a:t>02: 	Plant and Equipment</a:t>
            </a:r>
            <a:r>
              <a:rPr lang="en-GB" sz="1100"/>
              <a:t>. </a:t>
            </a:r>
            <a:r>
              <a:rPr lang="en-GB" sz="1100" b="1"/>
              <a:t>(Contd.)</a:t>
            </a:r>
          </a:p>
          <a:p>
            <a:pPr marL="404813" indent="-404813"/>
            <a:r>
              <a:rPr lang="en-GB" sz="1100"/>
              <a:t>02/07	Ready Mix Concrete Trucks</a:t>
            </a:r>
          </a:p>
          <a:p>
            <a:pPr marL="404813" indent="-404813"/>
            <a:r>
              <a:rPr lang="en-GB" sz="1100"/>
              <a:t>02/08	Tower Lights</a:t>
            </a:r>
          </a:p>
          <a:p>
            <a:pPr marL="404813" indent="-404813"/>
            <a:r>
              <a:rPr lang="en-GB" sz="1100"/>
              <a:t>02/09	Use of Fabric Slings</a:t>
            </a:r>
          </a:p>
          <a:p>
            <a:pPr marL="404813" indent="-404813"/>
            <a:r>
              <a:rPr lang="en-GB" sz="1100"/>
              <a:t>02/10	Single Trip Slings</a:t>
            </a:r>
          </a:p>
          <a:p>
            <a:pPr marL="404813" indent="-404813"/>
            <a:r>
              <a:rPr lang="en-GB" sz="1100"/>
              <a:t>02/11	Handling Rebar Cages</a:t>
            </a:r>
          </a:p>
          <a:p>
            <a:pPr marL="404813" indent="-404813"/>
            <a:r>
              <a:rPr lang="en-GB" sz="1100"/>
              <a:t>02/12	MEWPs </a:t>
            </a:r>
          </a:p>
          <a:p>
            <a:pPr marL="404813" indent="-404813"/>
            <a:r>
              <a:rPr lang="en-GB" sz="1100"/>
              <a:t>02/13	Concrete Hoses </a:t>
            </a:r>
          </a:p>
          <a:p>
            <a:pPr marL="404813" indent="-404813"/>
            <a:r>
              <a:rPr lang="en-GB" sz="1100"/>
              <a:t>02/14	Piling Rigs</a:t>
            </a:r>
          </a:p>
          <a:p>
            <a:pPr marL="404813" indent="-404813"/>
            <a:r>
              <a:rPr lang="en-GB" sz="1100"/>
              <a:t>02/15	Grout Pumps</a:t>
            </a:r>
          </a:p>
          <a:p>
            <a:pPr marL="404813" indent="-404813"/>
            <a:r>
              <a:rPr lang="en-GB" sz="1100"/>
              <a:t>02/16	Lorry Loaders</a:t>
            </a:r>
          </a:p>
          <a:p>
            <a:pPr marL="404813" indent="-404813"/>
            <a:r>
              <a:rPr lang="en-GB" sz="1100"/>
              <a:t>02/17 	Telehandlers</a:t>
            </a:r>
          </a:p>
          <a:p>
            <a:pPr marL="404813" indent="-404813"/>
            <a:r>
              <a:rPr lang="en-GB" sz="1100"/>
              <a:t>02/18	Cranes</a:t>
            </a:r>
          </a:p>
          <a:p>
            <a:pPr marL="404813" indent="-404813"/>
            <a:r>
              <a:rPr lang="en-GB" sz="1100"/>
              <a:t>02/19	Jet Washers</a:t>
            </a:r>
          </a:p>
          <a:p>
            <a:pPr marL="404813" indent="-404813"/>
            <a:r>
              <a:rPr lang="en-GB" sz="1100"/>
              <a:t>02/20	</a:t>
            </a:r>
            <a:r>
              <a:rPr lang="en-GB" sz="1100" err="1"/>
              <a:t>Manriders</a:t>
            </a:r>
            <a:endParaRPr lang="en-GB" sz="1100"/>
          </a:p>
          <a:p>
            <a:pPr marL="404813" indent="-404813"/>
            <a:endParaRPr lang="en-GB" sz="1100"/>
          </a:p>
          <a:p>
            <a:pPr marL="404813" indent="-404813"/>
            <a:r>
              <a:rPr lang="en-GB" sz="1100" b="1"/>
              <a:t>03: 	Workplace</a:t>
            </a:r>
            <a:r>
              <a:rPr lang="en-GB" sz="1100"/>
              <a:t>.</a:t>
            </a:r>
          </a:p>
          <a:p>
            <a:pPr marL="404813" indent="-404813"/>
            <a:r>
              <a:rPr lang="en-GB" sz="1100"/>
              <a:t>03/01	Housekeeping</a:t>
            </a:r>
          </a:p>
          <a:p>
            <a:pPr marL="404813" indent="-404813"/>
            <a:r>
              <a:rPr lang="en-GB" sz="1100"/>
              <a:t>03/02	Working at Height </a:t>
            </a:r>
          </a:p>
          <a:p>
            <a:pPr marL="404813" indent="-404813"/>
            <a:r>
              <a:rPr lang="en-GB" sz="1100"/>
              <a:t>03/03	Working Platforms</a:t>
            </a:r>
          </a:p>
          <a:p>
            <a:pPr marL="404813" indent="-404813"/>
            <a:r>
              <a:rPr lang="en-GB" sz="1100"/>
              <a:t>03/04	Working Near Water</a:t>
            </a:r>
          </a:p>
          <a:p>
            <a:pPr marL="404813" indent="-404813"/>
            <a:r>
              <a:rPr lang="en-GB" sz="1100"/>
              <a:t>03/05	Works Near Motorways &amp; Trunk Roads</a:t>
            </a:r>
          </a:p>
          <a:p>
            <a:pPr marL="404813" indent="-404813"/>
            <a:r>
              <a:rPr lang="en-GB" sz="1100"/>
              <a:t>03/06	Works Near Railway Lines</a:t>
            </a:r>
          </a:p>
          <a:p>
            <a:pPr marL="404813" indent="-404813"/>
            <a:r>
              <a:rPr lang="en-GB" sz="1100"/>
              <a:t>03/07	Electrical Equipment on Site</a:t>
            </a:r>
          </a:p>
          <a:p>
            <a:pPr marL="404813" indent="-404813"/>
            <a:r>
              <a:rPr lang="en-GB" sz="1100"/>
              <a:t>03/08	Overhead Electric Services</a:t>
            </a:r>
          </a:p>
          <a:p>
            <a:pPr marL="404813" indent="-404813"/>
            <a:r>
              <a:rPr lang="en-GB" sz="1100"/>
              <a:t>03/09	Underground Services</a:t>
            </a:r>
          </a:p>
          <a:p>
            <a:pPr marL="404813" indent="-404813"/>
            <a:r>
              <a:rPr lang="en-GB" sz="1100"/>
              <a:t>03/10	Restricted Working Space</a:t>
            </a:r>
          </a:p>
          <a:p>
            <a:pPr marL="404813" indent="-404813"/>
            <a:r>
              <a:rPr lang="en-GB" sz="1100"/>
              <a:t>03/11	Property Protection/Security/Third Party Protection</a:t>
            </a:r>
          </a:p>
          <a:p>
            <a:pPr marL="404813" indent="-404813"/>
            <a:r>
              <a:rPr lang="en-GB" sz="1100"/>
              <a:t>03/12	Storage &amp; Stacking of Casings / Cages</a:t>
            </a:r>
          </a:p>
          <a:p>
            <a:pPr marL="404813" indent="-404813"/>
            <a:r>
              <a:rPr lang="en-GB" sz="1100"/>
              <a:t>03/13	Slinging &amp; Signalling</a:t>
            </a:r>
          </a:p>
          <a:p>
            <a:pPr marL="404813" indent="-404813"/>
            <a:endParaRPr lang="en-GB" sz="1100"/>
          </a:p>
          <a:p>
            <a:pPr marL="404813" indent="-404813"/>
            <a:endParaRPr lang="en-GB" sz="1100"/>
          </a:p>
          <a:p>
            <a:pPr marL="404813" indent="-404813"/>
            <a:endParaRPr lang="en-GB" sz="1100"/>
          </a:p>
          <a:p>
            <a:pPr marL="404813" indent="-404813"/>
            <a:r>
              <a:rPr lang="en-GB" sz="1100"/>
              <a:t>	</a:t>
            </a:r>
          </a:p>
        </p:txBody>
      </p:sp>
      <p:sp>
        <p:nvSpPr>
          <p:cNvPr id="8" name="Rectangle 7"/>
          <p:cNvSpPr/>
          <p:nvPr/>
        </p:nvSpPr>
        <p:spPr>
          <a:xfrm>
            <a:off x="6204531" y="973528"/>
            <a:ext cx="3255264" cy="5170646"/>
          </a:xfrm>
          <a:prstGeom prst="rect">
            <a:avLst/>
          </a:prstGeom>
        </p:spPr>
        <p:txBody>
          <a:bodyPr wrap="square">
            <a:spAutoFit/>
          </a:bodyPr>
          <a:lstStyle/>
          <a:p>
            <a:pPr marL="404813" indent="-404813"/>
            <a:r>
              <a:rPr lang="en-GB" sz="1100" b="1"/>
              <a:t>03: 	Workplace (Contd.)</a:t>
            </a:r>
          </a:p>
          <a:p>
            <a:pPr marL="404813" indent="-404813"/>
            <a:r>
              <a:rPr lang="en-GB" sz="1100"/>
              <a:t>03/14	Flammable Liquids &amp; Gases</a:t>
            </a:r>
          </a:p>
          <a:p>
            <a:pPr marL="404813" indent="-404813"/>
            <a:r>
              <a:rPr lang="en-GB" sz="1100"/>
              <a:t>03/15	Permit to Work Systems</a:t>
            </a:r>
          </a:p>
          <a:p>
            <a:pPr marL="404813" indent="-404813"/>
            <a:r>
              <a:rPr lang="en-GB" sz="1100"/>
              <a:t>03/16	PPE </a:t>
            </a:r>
          </a:p>
          <a:p>
            <a:pPr marL="404813" indent="-404813"/>
            <a:r>
              <a:rPr lang="en-GB" sz="1100"/>
              <a:t>03/17	Fall Arrest Systems</a:t>
            </a:r>
          </a:p>
          <a:p>
            <a:pPr marL="404813" indent="-404813"/>
            <a:r>
              <a:rPr lang="en-GB" sz="1100"/>
              <a:t>03/18  Pre-start checks 	</a:t>
            </a:r>
          </a:p>
          <a:p>
            <a:pPr marL="404813" indent="-404813"/>
            <a:r>
              <a:rPr lang="en-GB" sz="1100" b="1"/>
              <a:t>04: 	Occupational Health</a:t>
            </a:r>
            <a:r>
              <a:rPr lang="en-GB" sz="1100"/>
              <a:t>.</a:t>
            </a:r>
          </a:p>
          <a:p>
            <a:pPr marL="404813" indent="-404813"/>
            <a:r>
              <a:rPr lang="en-GB" sz="1100"/>
              <a:t>04/01	COSHH</a:t>
            </a:r>
          </a:p>
          <a:p>
            <a:pPr marL="404813" indent="-404813"/>
            <a:r>
              <a:rPr lang="en-GB" sz="1100"/>
              <a:t>04/02	Protecting Hands &amp; Feet</a:t>
            </a:r>
          </a:p>
          <a:p>
            <a:pPr marL="404813" indent="-404813"/>
            <a:r>
              <a:rPr lang="en-GB" sz="1100"/>
              <a:t>04/03	Personal Hygiene</a:t>
            </a:r>
          </a:p>
          <a:p>
            <a:pPr marL="404813" indent="-404813"/>
            <a:r>
              <a:rPr lang="en-GB" sz="1100"/>
              <a:t>04/04	Manual Handling</a:t>
            </a:r>
          </a:p>
          <a:p>
            <a:pPr marL="404813" indent="-404813"/>
            <a:r>
              <a:rPr lang="en-GB" sz="1100"/>
              <a:t>04/05	Skin Diseases</a:t>
            </a:r>
          </a:p>
          <a:p>
            <a:pPr marL="404813" indent="-404813"/>
            <a:r>
              <a:rPr lang="en-GB" sz="1100"/>
              <a:t>04/06	Working in Confined Spaces</a:t>
            </a:r>
          </a:p>
          <a:p>
            <a:pPr marL="404813" indent="-404813"/>
            <a:r>
              <a:rPr lang="en-GB" sz="1100"/>
              <a:t>04/07	H.A.V.S.</a:t>
            </a:r>
          </a:p>
          <a:p>
            <a:pPr marL="404813" indent="-404813"/>
            <a:r>
              <a:rPr lang="en-GB" sz="1100"/>
              <a:t>04/08	Drugs &amp; Alcohol</a:t>
            </a:r>
          </a:p>
          <a:p>
            <a:pPr marL="404813" indent="-404813"/>
            <a:r>
              <a:rPr lang="en-GB" sz="1100"/>
              <a:t>04/09	Hot Weather</a:t>
            </a:r>
          </a:p>
          <a:p>
            <a:pPr marL="404813" indent="-404813"/>
            <a:r>
              <a:rPr lang="en-GB" sz="1100"/>
              <a:t>04/10	Cold Weather </a:t>
            </a:r>
          </a:p>
          <a:p>
            <a:pPr marL="404813" indent="-404813"/>
            <a:r>
              <a:rPr lang="en-GB" sz="1100"/>
              <a:t>04/11	Noise</a:t>
            </a:r>
          </a:p>
          <a:p>
            <a:pPr marL="404813" indent="-404813"/>
            <a:r>
              <a:rPr lang="en-GB" sz="1100"/>
              <a:t>	</a:t>
            </a:r>
          </a:p>
          <a:p>
            <a:pPr marL="404813" indent="-404813"/>
            <a:r>
              <a:rPr lang="en-GB" sz="1100" b="1"/>
              <a:t>05: 	Environment</a:t>
            </a:r>
            <a:r>
              <a:rPr lang="en-GB" sz="1100"/>
              <a:t>.</a:t>
            </a:r>
          </a:p>
          <a:p>
            <a:pPr marL="404813" indent="-404813"/>
            <a:r>
              <a:rPr lang="en-GB" sz="1100"/>
              <a:t>05/01	Protecting our Environment</a:t>
            </a:r>
          </a:p>
          <a:p>
            <a:pPr marL="404813" indent="-404813"/>
            <a:r>
              <a:rPr lang="en-GB" sz="1100"/>
              <a:t>05/02	Contaminated Land</a:t>
            </a:r>
          </a:p>
          <a:p>
            <a:pPr marL="404813" indent="-404813"/>
            <a:r>
              <a:rPr lang="en-GB" sz="1100"/>
              <a:t>05/03	Environmental Noise &amp; Vibration</a:t>
            </a:r>
          </a:p>
          <a:p>
            <a:pPr marL="404813" indent="-404813"/>
            <a:r>
              <a:rPr lang="en-GB" sz="1100"/>
              <a:t>05/04	Water &amp; Ground Pollution</a:t>
            </a:r>
          </a:p>
          <a:p>
            <a:pPr marL="404813" indent="-404813"/>
            <a:r>
              <a:rPr lang="en-GB" sz="1100"/>
              <a:t>05/05	Emissions &amp; Air Quality</a:t>
            </a:r>
          </a:p>
          <a:p>
            <a:pPr marL="404813" indent="-404813"/>
            <a:r>
              <a:rPr lang="en-GB" sz="1100"/>
              <a:t>05/06	Waste Minimisation &amp; Sustainability</a:t>
            </a:r>
          </a:p>
          <a:p>
            <a:pPr marL="404813" indent="-404813"/>
            <a:r>
              <a:rPr lang="en-GB" sz="1100"/>
              <a:t>05/07	Asbestos</a:t>
            </a:r>
          </a:p>
          <a:p>
            <a:pPr marL="404813" indent="-404813"/>
            <a:r>
              <a:rPr lang="en-GB" sz="1100"/>
              <a:t>05/08	Fuel Storage</a:t>
            </a:r>
          </a:p>
          <a:p>
            <a:pPr marL="404813" indent="-404813"/>
            <a:r>
              <a:rPr lang="en-GB" sz="1100"/>
              <a:t>05/09	Spill Control</a:t>
            </a:r>
          </a:p>
          <a:p>
            <a:pPr marL="404813" indent="-404813"/>
            <a:r>
              <a:rPr lang="en-GB" sz="1100"/>
              <a:t>05/10 	Waste Management</a:t>
            </a:r>
          </a:p>
        </p:txBody>
      </p:sp>
    </p:spTree>
    <p:extLst>
      <p:ext uri="{BB962C8B-B14F-4D97-AF65-F5344CB8AC3E}">
        <p14:creationId xmlns:p14="http://schemas.microsoft.com/office/powerpoint/2010/main" val="386672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4546422"/>
          </a:xfrm>
        </p:spPr>
        <p:txBody>
          <a:bodyPr>
            <a:noAutofit/>
          </a:bodyPr>
          <a:lstStyle/>
          <a:p>
            <a:pPr>
              <a:spcBef>
                <a:spcPct val="50000"/>
              </a:spcBef>
            </a:pPr>
            <a:r>
              <a:rPr lang="en-GB" altLang="en-US" sz="1200">
                <a:latin typeface="Arial" panose="020B0604020202020204" pitchFamily="34" charset="0"/>
                <a:cs typeface="Arial" panose="020B0604020202020204" pitchFamily="34" charset="0"/>
              </a:rPr>
              <a:t>Bentonite powder is usually provided in bags but can also be delivered in bulk from a tanker.  When mixed the fluid is slippery but relatively harmless unless ingested in large quantities.</a:t>
            </a:r>
          </a:p>
          <a:p>
            <a:pPr>
              <a:spcBef>
                <a:spcPct val="50000"/>
              </a:spcBef>
            </a:pPr>
            <a:r>
              <a:rPr lang="en-GB" altLang="en-US" sz="1200">
                <a:latin typeface="Arial" panose="020B0604020202020204" pitchFamily="34" charset="0"/>
                <a:cs typeface="Arial" panose="020B0604020202020204" pitchFamily="34" charset="0"/>
              </a:rPr>
              <a:t>When moving the bagged bentonite always follow good manual handling techniques.  Only lift one bag at a time.</a:t>
            </a:r>
          </a:p>
          <a:p>
            <a:pPr>
              <a:spcBef>
                <a:spcPct val="50000"/>
              </a:spcBef>
            </a:pPr>
            <a:r>
              <a:rPr lang="en-GB" altLang="en-US" sz="1200">
                <a:latin typeface="Arial" panose="020B0604020202020204" pitchFamily="34" charset="0"/>
                <a:cs typeface="Arial" panose="020B0604020202020204" pitchFamily="34" charset="0"/>
              </a:rPr>
              <a:t>Mixing plant can be noisy and creates a splash hazard.  Wear the appropriate PPE  including ear and eye protection..</a:t>
            </a:r>
          </a:p>
          <a:p>
            <a:pPr>
              <a:spcBef>
                <a:spcPct val="50000"/>
              </a:spcBef>
            </a:pPr>
            <a:r>
              <a:rPr lang="en-GB" altLang="en-US" sz="1200">
                <a:latin typeface="Arial" panose="020B0604020202020204" pitchFamily="34" charset="0"/>
                <a:cs typeface="Arial" panose="020B0604020202020204" pitchFamily="34" charset="0"/>
              </a:rPr>
              <a:t>Bentonite slurry is usually used in connection with support to unlined excavations, either diaphragm walls or bored piles.  Always ensure there is suitable edge protection for the process being constructed.</a:t>
            </a:r>
          </a:p>
          <a:p>
            <a:pPr>
              <a:spcBef>
                <a:spcPct val="50000"/>
              </a:spcBef>
            </a:pPr>
            <a:r>
              <a:rPr lang="en-GB" altLang="en-US" sz="1200">
                <a:latin typeface="Arial" panose="020B0604020202020204" pitchFamily="34" charset="0"/>
                <a:cs typeface="Arial" panose="020B0604020202020204" pitchFamily="34" charset="0"/>
              </a:rPr>
              <a:t>Keep the work area clean and tidy.  Wash down any bentonite spillages to maintain a good working platform.</a:t>
            </a:r>
          </a:p>
          <a:p>
            <a:pPr>
              <a:spcBef>
                <a:spcPct val="50000"/>
              </a:spcBef>
            </a:pPr>
            <a:r>
              <a:rPr lang="en-GB" altLang="en-US" sz="1200">
                <a:latin typeface="Arial" panose="020B0604020202020204" pitchFamily="34" charset="0"/>
                <a:cs typeface="Arial" panose="020B0604020202020204" pitchFamily="34" charset="0"/>
              </a:rPr>
              <a:t>Ensure the excavation is adequately supervised and covered at all times.</a:t>
            </a:r>
          </a:p>
          <a:p>
            <a:pPr>
              <a:spcBef>
                <a:spcPct val="50000"/>
              </a:spcBef>
            </a:pPr>
            <a:r>
              <a:rPr lang="en-GB" altLang="en-US" sz="1200">
                <a:latin typeface="Arial" panose="020B0604020202020204" pitchFamily="34" charset="0"/>
                <a:cs typeface="Arial" panose="020B0604020202020204" pitchFamily="34" charset="0"/>
              </a:rPr>
              <a:t>Make sure electric cables and boxes are protected from getting wet/damaged</a:t>
            </a:r>
          </a:p>
          <a:p>
            <a:pPr>
              <a:spcBef>
                <a:spcPct val="50000"/>
              </a:spcBef>
            </a:pPr>
            <a:r>
              <a:rPr lang="en-GB" altLang="en-US" sz="1200">
                <a:latin typeface="Arial" panose="020B0604020202020204" pitchFamily="34" charset="0"/>
                <a:cs typeface="Arial" panose="020B0604020202020204" pitchFamily="34" charset="0"/>
              </a:rPr>
              <a:t>After using bentonite wash your hands, especially if eating or smoking.</a:t>
            </a:r>
          </a:p>
          <a:p>
            <a:pPr>
              <a:spcBef>
                <a:spcPct val="50000"/>
              </a:spcBef>
            </a:pPr>
            <a:endParaRPr lang="en-GB" altLang="en-US" sz="1200"/>
          </a:p>
          <a:p>
            <a:endParaRPr lang="en-GB" sz="120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68825" y="886968"/>
            <a:ext cx="4575175" cy="3428917"/>
          </a:xfrm>
        </p:spPr>
      </p:pic>
      <p:sp>
        <p:nvSpPr>
          <p:cNvPr id="4" name="Title 3"/>
          <p:cNvSpPr>
            <a:spLocks noGrp="1"/>
          </p:cNvSpPr>
          <p:nvPr>
            <p:ph type="title"/>
          </p:nvPr>
        </p:nvSpPr>
        <p:spPr/>
        <p:txBody>
          <a:bodyPr/>
          <a:lstStyle/>
          <a:p>
            <a:r>
              <a:rPr lang="en-GB"/>
              <a:t>Bentonite</a:t>
            </a:r>
          </a:p>
        </p:txBody>
      </p:sp>
      <p:sp>
        <p:nvSpPr>
          <p:cNvPr id="5" name="Content Placeholder 4"/>
          <p:cNvSpPr>
            <a:spLocks noGrp="1"/>
          </p:cNvSpPr>
          <p:nvPr>
            <p:ph sz="half" idx="13"/>
          </p:nvPr>
        </p:nvSpPr>
        <p:spPr>
          <a:xfrm>
            <a:off x="4568825" y="4777096"/>
            <a:ext cx="4572000" cy="1052765"/>
          </a:xfrm>
        </p:spPr>
        <p:txBody>
          <a:bodyPr/>
          <a:lstStyle/>
          <a:p>
            <a:pPr marL="0" indent="0">
              <a:buNone/>
            </a:pPr>
            <a:r>
              <a:rPr lang="en-GB" altLang="en-US" b="1">
                <a:latin typeface="Arial" panose="020B0604020202020204" pitchFamily="34" charset="0"/>
                <a:cs typeface="Arial" panose="020B0604020202020204" pitchFamily="34" charset="0"/>
              </a:rPr>
              <a:t>Q. What PPE should you wear when mixing bentonite?</a:t>
            </a:r>
          </a:p>
          <a:p>
            <a:endParaRPr lang="en-GB" b="1"/>
          </a:p>
        </p:txBody>
      </p:sp>
      <p:sp>
        <p:nvSpPr>
          <p:cNvPr id="6"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01/17 </a:t>
            </a:r>
          </a:p>
        </p:txBody>
      </p:sp>
    </p:spTree>
    <p:extLst>
      <p:ext uri="{BB962C8B-B14F-4D97-AF65-F5344CB8AC3E}">
        <p14:creationId xmlns:p14="http://schemas.microsoft.com/office/powerpoint/2010/main" val="265444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0000" lnSpcReduction="20000"/>
          </a:bodyPr>
          <a:lstStyle/>
          <a:p>
            <a:r>
              <a:rPr lang="en-GB" altLang="en-US">
                <a:latin typeface="Arial" panose="020B0604020202020204" pitchFamily="34" charset="0"/>
                <a:cs typeface="Arial" panose="020B0604020202020204" pitchFamily="34" charset="0"/>
              </a:rPr>
              <a:t>The extraction of stop ends can be regarded as a routine operation for many piling operatives but can be a risky operation if not done with care.</a:t>
            </a:r>
          </a:p>
          <a:p>
            <a:pPr algn="just"/>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A Concrete, Clay or Bentonite crust can build up on the stop end during excavation of the Diaphragm Wall panel and stick to the stop end during extraction.</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It is important that before the stop end is removed, appropriate tools and equipment is readily available for cleaning. </a:t>
            </a:r>
            <a:r>
              <a:rPr lang="en-GB" altLang="en-US" err="1">
                <a:latin typeface="Arial" panose="020B0604020202020204" pitchFamily="34" charset="0"/>
                <a:cs typeface="Arial" panose="020B0604020202020204" pitchFamily="34" charset="0"/>
              </a:rPr>
              <a:t>Eg</a:t>
            </a:r>
            <a:r>
              <a:rPr lang="en-GB" altLang="en-US">
                <a:latin typeface="Arial" panose="020B0604020202020204" pitchFamily="34" charset="0"/>
                <a:cs typeface="Arial" panose="020B0604020202020204" pitchFamily="34" charset="0"/>
              </a:rPr>
              <a:t>. Compressor and Breaker, shovels, hammer &amp; chisel, pressure washers.</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Large lumps of material should be cleared from the top of the stop end before the crane begins to remove the stop end from the panel.</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Be prepared to stop if material is stubborn and takes more time to remove. All material from the front and reverse surfaces must be removed before the stop end clears the panel.</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Ensure that the lay down area has already been prepared for the stop end and timber skids are in place.</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Use poles and ropes on the stop end once it has been lifted from the panel. This will assist with positioning and turning the stop end when laying it down and prevent operatives standing beneath it.</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Keep all non essential personnel clear of the operation at all times. </a:t>
            </a:r>
          </a:p>
          <a:p>
            <a:endParaRPr lang="en-GB"/>
          </a:p>
        </p:txBody>
      </p:sp>
      <p:sp>
        <p:nvSpPr>
          <p:cNvPr id="3" name="Content Placeholder 2"/>
          <p:cNvSpPr>
            <a:spLocks noGrp="1"/>
          </p:cNvSpPr>
          <p:nvPr>
            <p:ph sz="half" idx="2"/>
          </p:nvPr>
        </p:nvSpPr>
        <p:spPr/>
        <p:txBody>
          <a:bodyPr/>
          <a:lstStyle/>
          <a:p>
            <a:pPr algn="ctr">
              <a:buNone/>
            </a:pPr>
            <a:r>
              <a:rPr lang="en-GB" altLang="en-US" sz="1400" b="1" u="sng">
                <a:latin typeface="Arial" panose="020B0604020202020204" pitchFamily="34" charset="0"/>
                <a:cs typeface="Arial" panose="020B0604020202020204" pitchFamily="34" charset="0"/>
              </a:rPr>
              <a:t>Did you Know?</a:t>
            </a:r>
          </a:p>
          <a:p>
            <a:pPr algn="ctr">
              <a:spcBef>
                <a:spcPct val="0"/>
              </a:spcBef>
              <a:buNone/>
            </a:pPr>
            <a:r>
              <a:rPr lang="en-GB" altLang="en-US" sz="1400">
                <a:latin typeface="Arial" panose="020B0604020202020204" pitchFamily="34" charset="0"/>
                <a:cs typeface="Arial" panose="020B0604020202020204" pitchFamily="34" charset="0"/>
              </a:rPr>
              <a:t>A fatality occurred on a Diaphragm Walling site in Spain caused by a lump of concrete falling from a CWS stop-end following its extraction</a:t>
            </a:r>
            <a:r>
              <a:rPr lang="en-GB" altLang="en-US" sz="1400">
                <a:solidFill>
                  <a:srgbClr val="FF0000"/>
                </a:solidFill>
                <a:latin typeface="Arial" panose="020B0604020202020204" pitchFamily="34" charset="0"/>
                <a:cs typeface="Arial" panose="020B0604020202020204" pitchFamily="34" charset="0"/>
              </a:rPr>
              <a:t>.</a:t>
            </a:r>
            <a:endParaRPr lang="en-GB" altLang="en-US" sz="800" b="1">
              <a:solidFill>
                <a:srgbClr val="FF0000"/>
              </a:solidFill>
              <a:latin typeface="Arial" panose="020B0604020202020204" pitchFamily="34" charset="0"/>
              <a:cs typeface="Arial" panose="020B0604020202020204" pitchFamily="34" charset="0"/>
            </a:endParaRPr>
          </a:p>
          <a:p>
            <a:endParaRPr lang="en-GB"/>
          </a:p>
        </p:txBody>
      </p:sp>
      <p:sp>
        <p:nvSpPr>
          <p:cNvPr id="4" name="Title 3"/>
          <p:cNvSpPr>
            <a:spLocks noGrp="1"/>
          </p:cNvSpPr>
          <p:nvPr>
            <p:ph type="title"/>
          </p:nvPr>
        </p:nvSpPr>
        <p:spPr/>
        <p:txBody>
          <a:bodyPr/>
          <a:lstStyle/>
          <a:p>
            <a:r>
              <a:rPr lang="en-GB"/>
              <a:t>Cleaning Stop Ends</a:t>
            </a:r>
          </a:p>
        </p:txBody>
      </p:sp>
      <p:sp>
        <p:nvSpPr>
          <p:cNvPr id="5" name="Content Placeholder 4"/>
          <p:cNvSpPr>
            <a:spLocks noGrp="1"/>
          </p:cNvSpPr>
          <p:nvPr>
            <p:ph sz="half" idx="13"/>
          </p:nvPr>
        </p:nvSpPr>
        <p:spPr>
          <a:xfrm>
            <a:off x="4556093" y="5179473"/>
            <a:ext cx="4572000" cy="1052765"/>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Why must we ensure that stops ends are cleaned before and during extraction?</a:t>
            </a:r>
          </a:p>
          <a:p>
            <a:pPr marL="0" indent="0">
              <a:spcBef>
                <a:spcPct val="20000"/>
              </a:spcBef>
              <a:buNone/>
            </a:pPr>
            <a:r>
              <a:rPr lang="en-GB" altLang="en-US" sz="1400" b="1">
                <a:latin typeface="Arial" panose="020B0604020202020204" pitchFamily="34" charset="0"/>
                <a:cs typeface="Arial" panose="020B0604020202020204" pitchFamily="34" charset="0"/>
              </a:rPr>
              <a:t>Q. What equipment will we need to clean the stop end?</a:t>
            </a:r>
          </a:p>
        </p:txBody>
      </p:sp>
      <p:pic>
        <p:nvPicPr>
          <p:cNvPr id="7" name="Picture 6"/>
          <p:cNvPicPr>
            <a:picLocks noChangeAspect="1"/>
          </p:cNvPicPr>
          <p:nvPr/>
        </p:nvPicPr>
        <p:blipFill>
          <a:blip r:embed="rId2"/>
          <a:stretch>
            <a:fillRect/>
          </a:stretch>
        </p:blipFill>
        <p:spPr>
          <a:xfrm>
            <a:off x="4784514" y="2141094"/>
            <a:ext cx="4115157" cy="2895851"/>
          </a:xfrm>
          <a:prstGeom prst="rect">
            <a:avLst/>
          </a:prstGeom>
        </p:spPr>
      </p:pic>
      <p:pic>
        <p:nvPicPr>
          <p:cNvPr id="8" name="Picture 7"/>
          <p:cNvPicPr>
            <a:picLocks noChangeAspect="1"/>
          </p:cNvPicPr>
          <p:nvPr/>
        </p:nvPicPr>
        <p:blipFill>
          <a:blip r:embed="rId3"/>
          <a:stretch>
            <a:fillRect/>
          </a:stretch>
        </p:blipFill>
        <p:spPr>
          <a:xfrm>
            <a:off x="7375539" y="3207986"/>
            <a:ext cx="1524132" cy="1828959"/>
          </a:xfrm>
          <a:prstGeom prst="rect">
            <a:avLst/>
          </a:prstGeom>
        </p:spPr>
      </p:pic>
      <p:sp>
        <p:nvSpPr>
          <p:cNvPr id="9"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01/18</a:t>
            </a:r>
          </a:p>
          <a:p>
            <a:r>
              <a:rPr lang="en-GB" sz="750"/>
              <a:t> </a:t>
            </a:r>
          </a:p>
        </p:txBody>
      </p:sp>
    </p:spTree>
    <p:extLst>
      <p:ext uri="{BB962C8B-B14F-4D97-AF65-F5344CB8AC3E}">
        <p14:creationId xmlns:p14="http://schemas.microsoft.com/office/powerpoint/2010/main" val="27265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Bored Mini-Piling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01/19 </a:t>
            </a:r>
          </a:p>
        </p:txBody>
      </p:sp>
    </p:spTree>
    <p:extLst>
      <p:ext uri="{BB962C8B-B14F-4D97-AF65-F5344CB8AC3E}">
        <p14:creationId xmlns:p14="http://schemas.microsoft.com/office/powerpoint/2010/main" val="239533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SFA Mini-Piling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01/20 </a:t>
            </a:r>
          </a:p>
        </p:txBody>
      </p:sp>
    </p:spTree>
    <p:extLst>
      <p:ext uri="{BB962C8B-B14F-4D97-AF65-F5344CB8AC3E}">
        <p14:creationId xmlns:p14="http://schemas.microsoft.com/office/powerpoint/2010/main" val="1151671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GB"/>
          </a:p>
        </p:txBody>
      </p:sp>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p:txBody>
          <a:bodyPr>
            <a:normAutofit/>
          </a:bodyPr>
          <a:lstStyle/>
          <a:p>
            <a:r>
              <a:rPr lang="en-GB"/>
              <a:t>Displacement Piling</a:t>
            </a:r>
          </a:p>
        </p:txBody>
      </p:sp>
      <p:sp>
        <p:nvSpPr>
          <p:cNvPr id="5" name="Content Placeholder 4"/>
          <p:cNvSpPr>
            <a:spLocks noGrp="1"/>
          </p:cNvSpPr>
          <p:nvPr>
            <p:ph sz="half" idx="13"/>
          </p:nvPr>
        </p:nvSpPr>
        <p:spPr/>
        <p:txBody>
          <a:bodyPr/>
          <a:lstStyle/>
          <a:p>
            <a:endParaRPr lang="en-GB"/>
          </a:p>
        </p:txBody>
      </p:sp>
    </p:spTree>
    <p:extLst>
      <p:ext uri="{BB962C8B-B14F-4D97-AF65-F5344CB8AC3E}">
        <p14:creationId xmlns:p14="http://schemas.microsoft.com/office/powerpoint/2010/main" val="205902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083" y="3542062"/>
            <a:ext cx="4559300" cy="1434875"/>
          </a:xfrm>
        </p:spPr>
      </p:pic>
      <p:sp>
        <p:nvSpPr>
          <p:cNvPr id="4" name="Title 3"/>
          <p:cNvSpPr>
            <a:spLocks noGrp="1"/>
          </p:cNvSpPr>
          <p:nvPr>
            <p:ph type="title"/>
          </p:nvPr>
        </p:nvSpPr>
        <p:spPr/>
        <p:txBody>
          <a:bodyPr/>
          <a:lstStyle/>
          <a:p>
            <a:r>
              <a:rPr lang="en-GB"/>
              <a:t>Abrasive Wheels</a:t>
            </a:r>
          </a:p>
        </p:txBody>
      </p:sp>
      <p:sp>
        <p:nvSpPr>
          <p:cNvPr id="5" name="Content Placeholder 4"/>
          <p:cNvSpPr>
            <a:spLocks noGrp="1"/>
          </p:cNvSpPr>
          <p:nvPr>
            <p:ph sz="half" idx="13"/>
          </p:nvPr>
        </p:nvSpPr>
        <p:spPr>
          <a:xfrm>
            <a:off x="0" y="5226399"/>
            <a:ext cx="6944139" cy="1052765"/>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Who can change an abrasive wheel?</a:t>
            </a:r>
          </a:p>
          <a:p>
            <a:pPr marL="0" indent="0">
              <a:spcBef>
                <a:spcPct val="50000"/>
              </a:spcBef>
              <a:buNone/>
            </a:pPr>
            <a:r>
              <a:rPr lang="en-GB" altLang="en-US" sz="1400" b="1">
                <a:latin typeface="Arial" panose="020B0604020202020204" pitchFamily="34" charset="0"/>
                <a:cs typeface="Arial" panose="020B0604020202020204" pitchFamily="34" charset="0"/>
              </a:rPr>
              <a:t>Q. What should the machine and the wheel have marked on them?</a:t>
            </a:r>
          </a:p>
          <a:p>
            <a:pPr marL="0" indent="0">
              <a:spcBef>
                <a:spcPct val="50000"/>
              </a:spcBef>
              <a:buNone/>
            </a:pPr>
            <a:r>
              <a:rPr lang="en-GB" altLang="en-US" sz="1400" b="1">
                <a:latin typeface="Arial" panose="020B0604020202020204" pitchFamily="34" charset="0"/>
                <a:cs typeface="Arial" panose="020B0604020202020204" pitchFamily="34" charset="0"/>
              </a:rPr>
              <a:t>Q. Why should you not exert heavy pressure on the wheel?</a:t>
            </a:r>
          </a:p>
          <a:p>
            <a:endParaRPr lang="en-GB"/>
          </a:p>
        </p:txBody>
      </p:sp>
      <p:pic>
        <p:nvPicPr>
          <p:cNvPr id="8" name="Picture 7"/>
          <p:cNvPicPr>
            <a:picLocks noChangeAspect="1"/>
          </p:cNvPicPr>
          <p:nvPr/>
        </p:nvPicPr>
        <p:blipFill>
          <a:blip r:embed="rId3"/>
          <a:stretch>
            <a:fillRect/>
          </a:stretch>
        </p:blipFill>
        <p:spPr>
          <a:xfrm>
            <a:off x="4717774" y="3311749"/>
            <a:ext cx="4252761" cy="2083919"/>
          </a:xfrm>
          <a:prstGeom prst="rect">
            <a:avLst/>
          </a:prstGeom>
        </p:spPr>
      </p:pic>
      <p:sp>
        <p:nvSpPr>
          <p:cNvPr id="2" name="Rectangle 1"/>
          <p:cNvSpPr/>
          <p:nvPr/>
        </p:nvSpPr>
        <p:spPr>
          <a:xfrm>
            <a:off x="4406348" y="972368"/>
            <a:ext cx="4572000" cy="2308324"/>
          </a:xfrm>
          <a:prstGeom prst="rect">
            <a:avLst/>
          </a:prstGeom>
        </p:spPr>
        <p:txBody>
          <a:bodyPr>
            <a:spAutoFit/>
          </a:bodyPr>
          <a:lstStyle/>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Never use the side of the wheel unless it is specifically designed for it Do not exert heavy pressure on the wheel to try and make it cut quicker, this may cause the wheel to shatter.</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Keep fingers away from the moving wheel and make sure any guards are in place.</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Stop the wheel when not in use. Disconnect from power supply where applicable.</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When filling petrol machines use a filling spout and ensure that the filler cap is firmly replaced</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Hold the machine such that if it kicks or jams it will not strike you</a:t>
            </a:r>
          </a:p>
        </p:txBody>
      </p:sp>
      <p:sp>
        <p:nvSpPr>
          <p:cNvPr id="9" name="Rectangle 8"/>
          <p:cNvSpPr/>
          <p:nvPr/>
        </p:nvSpPr>
        <p:spPr>
          <a:xfrm>
            <a:off x="0" y="972368"/>
            <a:ext cx="4572000" cy="2492990"/>
          </a:xfrm>
          <a:prstGeom prst="rect">
            <a:avLst/>
          </a:prstGeom>
        </p:spPr>
        <p:txBody>
          <a:bodyPr>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 ‘Abrasive Wheels’ is a term which includes all wheels and discs used for cutting or grinding on site.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Only persons trained and appointed can fit and use abrasive wheels.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Work with abrasive wheels can produce sparks and therefore may require a hot works permit. Ensure that the surrounding area is clear of combustible materials.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The machine and the wheel should have its maximum speed marked on it. This maximum speed should not exceeded.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Eye protection marked BSEN 166B (Goggles or visor) must be worn when using an abrasive wheel.</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Different wheels are available for different jobs, make sure you have the correct one.</a:t>
            </a:r>
          </a:p>
        </p:txBody>
      </p:sp>
      <p:sp>
        <p:nvSpPr>
          <p:cNvPr id="10"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02/01</a:t>
            </a:r>
          </a:p>
          <a:p>
            <a:endParaRPr lang="en-GB" sz="750"/>
          </a:p>
          <a:p>
            <a:r>
              <a:rPr lang="en-GB" sz="750"/>
              <a:t> </a:t>
            </a:r>
          </a:p>
        </p:txBody>
      </p:sp>
    </p:spTree>
    <p:extLst>
      <p:ext uri="{BB962C8B-B14F-4D97-AF65-F5344CB8AC3E}">
        <p14:creationId xmlns:p14="http://schemas.microsoft.com/office/powerpoint/2010/main" val="1459173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72000" cy="5400000"/>
          </a:xfrm>
        </p:spPr>
        <p:txBody>
          <a:bodyPr>
            <a:normAutofit fontScale="55000" lnSpcReduction="20000"/>
          </a:bodyPr>
          <a:lstStyle/>
          <a:p>
            <a:r>
              <a:rPr lang="en-GB" altLang="en-US" sz="2200">
                <a:latin typeface="Arial" panose="020B0604020202020204" pitchFamily="34" charset="0"/>
                <a:cs typeface="Arial" panose="020B0604020202020204" pitchFamily="34" charset="0"/>
              </a:rPr>
              <a:t>You should not drive a dumper unless you are over 18, trained and authorised to do so.</a:t>
            </a:r>
          </a:p>
          <a:p>
            <a:r>
              <a:rPr lang="en-GB" altLang="en-US" sz="2200">
                <a:latin typeface="Arial" panose="020B0604020202020204" pitchFamily="34" charset="0"/>
                <a:cs typeface="Arial" panose="020B0604020202020204" pitchFamily="34" charset="0"/>
              </a:rPr>
              <a:t>Carry out daily pre-inspection checks before you use all site plant, that it is in good working order. Report any defects to the Plant Manager.</a:t>
            </a:r>
          </a:p>
          <a:p>
            <a:r>
              <a:rPr lang="en-GB" altLang="en-US" sz="2200">
                <a:latin typeface="Arial" panose="020B0604020202020204" pitchFamily="34" charset="0"/>
                <a:cs typeface="Arial" panose="020B0604020202020204" pitchFamily="34" charset="0"/>
              </a:rPr>
              <a:t>Always drive the machine with due care, observing site speed limits. Use dedicated haul roads wherever possible.</a:t>
            </a:r>
          </a:p>
          <a:p>
            <a:r>
              <a:rPr lang="en-GB" altLang="en-US" sz="2200">
                <a:latin typeface="Arial" panose="020B0604020202020204" pitchFamily="34" charset="0"/>
                <a:cs typeface="Arial" panose="020B0604020202020204" pitchFamily="34" charset="0"/>
              </a:rPr>
              <a:t>Ensure loads are secure and evenly distributed.</a:t>
            </a:r>
          </a:p>
          <a:p>
            <a:r>
              <a:rPr lang="en-GB" altLang="en-US" sz="2200">
                <a:latin typeface="Arial" panose="020B0604020202020204" pitchFamily="34" charset="0"/>
                <a:cs typeface="Arial" panose="020B0604020202020204" pitchFamily="34" charset="0"/>
              </a:rPr>
              <a:t>If the dumper does not have cab protection ensure you are clear of the vehicle when it is being loaded. Engage the handbrake.</a:t>
            </a:r>
          </a:p>
          <a:p>
            <a:r>
              <a:rPr lang="en-GB" altLang="en-US" sz="2200">
                <a:latin typeface="Arial" panose="020B0604020202020204" pitchFamily="34" charset="0"/>
                <a:cs typeface="Arial" panose="020B0604020202020204" pitchFamily="34" charset="0"/>
              </a:rPr>
              <a:t>Always turn the vehicle off when leaving the drivers seat. When any site plant is left unattended the keys must be removed.</a:t>
            </a:r>
          </a:p>
          <a:p>
            <a:r>
              <a:rPr lang="en-GB" altLang="en-US" sz="2200">
                <a:latin typeface="Arial" panose="020B0604020202020204" pitchFamily="34" charset="0"/>
                <a:cs typeface="Arial" panose="020B0604020202020204" pitchFamily="34" charset="0"/>
              </a:rPr>
              <a:t>Do not take the any site plant on to a public road unless it is properly licensed. You must have a current licence to drive on a public road as well.</a:t>
            </a:r>
          </a:p>
          <a:p>
            <a:r>
              <a:rPr lang="en-GB" altLang="en-US" sz="2200">
                <a:latin typeface="Arial" panose="020B0604020202020204" pitchFamily="34" charset="0"/>
                <a:cs typeface="Arial" panose="020B0604020202020204" pitchFamily="34" charset="0"/>
              </a:rPr>
              <a:t>Do not travel across steep slopes. If you are travelling down a slope use a low gear.</a:t>
            </a:r>
          </a:p>
          <a:p>
            <a:r>
              <a:rPr lang="en-GB" altLang="en-US" sz="2200">
                <a:latin typeface="Arial" panose="020B0604020202020204" pitchFamily="34" charset="0"/>
                <a:cs typeface="Arial" panose="020B0604020202020204" pitchFamily="34" charset="0"/>
              </a:rPr>
              <a:t>Always park the dumper on level ground with the handbrake on</a:t>
            </a:r>
          </a:p>
          <a:p>
            <a:r>
              <a:rPr lang="en-GB" altLang="en-US" sz="2200">
                <a:latin typeface="Arial" panose="020B0604020202020204" pitchFamily="34" charset="0"/>
                <a:cs typeface="Arial" panose="020B0604020202020204" pitchFamily="34" charset="0"/>
              </a:rPr>
              <a:t>Make sure your vision is not impaired by the load.</a:t>
            </a:r>
          </a:p>
          <a:p>
            <a:r>
              <a:rPr lang="en-GB" altLang="en-US" sz="2200">
                <a:latin typeface="Arial" panose="020B0604020202020204" pitchFamily="34" charset="0"/>
                <a:cs typeface="Arial" panose="020B0604020202020204" pitchFamily="34" charset="0"/>
              </a:rPr>
              <a:t>Only use purpose made towing pins.</a:t>
            </a:r>
          </a:p>
          <a:p>
            <a:r>
              <a:rPr lang="en-GB" altLang="en-US" sz="2200">
                <a:latin typeface="Arial" panose="020B0604020202020204" pitchFamily="34" charset="0"/>
                <a:cs typeface="Arial" panose="020B0604020202020204" pitchFamily="34" charset="0"/>
              </a:rPr>
              <a:t>Only disconnect any towed plant on level ground.</a:t>
            </a:r>
          </a:p>
          <a:p>
            <a:r>
              <a:rPr lang="en-GB" altLang="en-US" sz="2200">
                <a:latin typeface="Arial" panose="020B0604020202020204" pitchFamily="34" charset="0"/>
                <a:cs typeface="Arial" panose="020B0604020202020204" pitchFamily="34" charset="0"/>
              </a:rPr>
              <a:t>Always ensure that the jockey wheel on and towed plant is secure before removing the towing pin.</a:t>
            </a:r>
          </a:p>
          <a:p>
            <a:r>
              <a:rPr lang="en-GB" altLang="en-US" sz="2200">
                <a:latin typeface="Arial" panose="020B0604020202020204" pitchFamily="34" charset="0"/>
                <a:cs typeface="Arial" panose="020B0604020202020204" pitchFamily="34" charset="0"/>
              </a:rPr>
              <a:t>Only adjusted the adjuster on the jockey wheel when attached to the dumper. Do not adjust when load is on the tow bar.</a:t>
            </a:r>
          </a:p>
          <a:p>
            <a:endParaRPr lang="en-GB" altLang="en-US"/>
          </a:p>
          <a:p>
            <a:endParaRPr lang="en-GB"/>
          </a:p>
        </p:txBody>
      </p:sp>
      <p:pic>
        <p:nvPicPr>
          <p:cNvPr id="7" name="Picture 30" descr="dumper"/>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5017561" y="886968"/>
            <a:ext cx="3680878" cy="261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a:t>Dumpers &amp; Site Plant</a:t>
            </a:r>
          </a:p>
        </p:txBody>
      </p:sp>
      <p:sp>
        <p:nvSpPr>
          <p:cNvPr id="5" name="Content Placeholder 4"/>
          <p:cNvSpPr>
            <a:spLocks noGrp="1"/>
          </p:cNvSpPr>
          <p:nvPr>
            <p:ph sz="half" idx="13"/>
          </p:nvPr>
        </p:nvSpPr>
        <p:spPr>
          <a:xfrm>
            <a:off x="4581938" y="3501303"/>
            <a:ext cx="4572000" cy="2789770"/>
          </a:xfrm>
        </p:spPr>
        <p:txBody>
          <a:bodyPr/>
          <a:lstStyle/>
          <a:p>
            <a:pPr lvl="0"/>
            <a:r>
              <a:rPr lang="en-GB" altLang="en-US" sz="1200">
                <a:solidFill>
                  <a:prstClr val="black"/>
                </a:solidFill>
                <a:latin typeface="Arial" panose="020B0604020202020204" pitchFamily="34" charset="0"/>
                <a:cs typeface="Arial" panose="020B0604020202020204" pitchFamily="34" charset="0"/>
              </a:rPr>
              <a:t>Ensure you do not place your feet under the tow bar when it is holding the weight of the plant.</a:t>
            </a:r>
          </a:p>
          <a:p>
            <a:pPr lvl="0"/>
            <a:r>
              <a:rPr lang="en-GB" altLang="en-US" sz="1200">
                <a:solidFill>
                  <a:prstClr val="black"/>
                </a:solidFill>
                <a:latin typeface="Arial" panose="020B0604020202020204" pitchFamily="34" charset="0"/>
                <a:cs typeface="Arial" panose="020B0604020202020204" pitchFamily="34" charset="0"/>
              </a:rPr>
              <a:t>Never stand up while the vehicle is in motion.</a:t>
            </a:r>
          </a:p>
          <a:p>
            <a:pPr lvl="0"/>
            <a:r>
              <a:rPr lang="en-GB" altLang="en-US" sz="1200">
                <a:solidFill>
                  <a:prstClr val="black"/>
                </a:solidFill>
                <a:latin typeface="Arial" panose="020B0604020202020204" pitchFamily="34" charset="0"/>
                <a:cs typeface="Arial" panose="020B0604020202020204" pitchFamily="34" charset="0"/>
              </a:rPr>
              <a:t>All dumpers now have Roll Over Protection Structures – Always wear a seatbelt</a:t>
            </a:r>
          </a:p>
          <a:p>
            <a:pPr lvl="0"/>
            <a:r>
              <a:rPr lang="en-GB" altLang="en-US" sz="1200">
                <a:solidFill>
                  <a:prstClr val="black"/>
                </a:solidFill>
                <a:latin typeface="Arial" panose="020B0604020202020204" pitchFamily="34" charset="0"/>
                <a:cs typeface="Arial" panose="020B0604020202020204" pitchFamily="34" charset="0"/>
              </a:rPr>
              <a:t>Do not carry passengers unless there is a separate seat designed for this purpose.</a:t>
            </a:r>
          </a:p>
          <a:p>
            <a:pPr marL="0" lvl="0" indent="0">
              <a:buNone/>
            </a:pPr>
            <a:endParaRPr lang="en-GB" altLang="en-US" b="1"/>
          </a:p>
          <a:p>
            <a:pPr marL="0" lvl="0" indent="0">
              <a:buNone/>
            </a:pPr>
            <a:r>
              <a:rPr lang="en-GB" altLang="en-US" sz="1400" b="1"/>
              <a:t>Q. How old must you be to drive a dumper?</a:t>
            </a:r>
          </a:p>
          <a:p>
            <a:pPr marL="0" indent="0">
              <a:spcBef>
                <a:spcPct val="20000"/>
              </a:spcBef>
              <a:buNone/>
            </a:pPr>
            <a:r>
              <a:rPr lang="en-GB" altLang="en-US" sz="1400" b="1"/>
              <a:t>Q. What must you do when a vehicle is being loaded?</a:t>
            </a:r>
          </a:p>
          <a:p>
            <a:pPr marL="0" indent="0">
              <a:spcBef>
                <a:spcPct val="20000"/>
              </a:spcBef>
              <a:buNone/>
            </a:pPr>
            <a:r>
              <a:rPr lang="en-GB" altLang="en-US" sz="1400" b="1"/>
              <a:t>Q. Where should you park your vehicle?</a:t>
            </a:r>
          </a:p>
          <a:p>
            <a:endParaRPr lang="en-GB"/>
          </a:p>
        </p:txBody>
      </p:sp>
      <p:sp>
        <p:nvSpPr>
          <p:cNvPr id="6" name="Date Placeholder 4"/>
          <p:cNvSpPr txBox="1">
            <a:spLocks/>
          </p:cNvSpPr>
          <p:nvPr/>
        </p:nvSpPr>
        <p:spPr>
          <a:xfrm>
            <a:off x="1143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02/02</a:t>
            </a:r>
          </a:p>
        </p:txBody>
      </p:sp>
    </p:spTree>
    <p:extLst>
      <p:ext uri="{BB962C8B-B14F-4D97-AF65-F5344CB8AC3E}">
        <p14:creationId xmlns:p14="http://schemas.microsoft.com/office/powerpoint/2010/main" val="3626274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Use of Hand Tools</a:t>
            </a:r>
          </a:p>
        </p:txBody>
      </p:sp>
      <p:sp>
        <p:nvSpPr>
          <p:cNvPr id="6" name="Date Placeholder 4"/>
          <p:cNvSpPr txBox="1">
            <a:spLocks/>
          </p:cNvSpPr>
          <p:nvPr/>
        </p:nvSpPr>
        <p:spPr>
          <a:xfrm>
            <a:off x="11429" y="6447977"/>
            <a:ext cx="1459561" cy="29738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02/03 </a:t>
            </a:r>
          </a:p>
        </p:txBody>
      </p:sp>
      <p:sp>
        <p:nvSpPr>
          <p:cNvPr id="3" name="Rectangle 2"/>
          <p:cNvSpPr/>
          <p:nvPr/>
        </p:nvSpPr>
        <p:spPr>
          <a:xfrm>
            <a:off x="-2985" y="871066"/>
            <a:ext cx="4572000" cy="4744825"/>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Always use the correct tool for the Job</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Hand tools should be visually inspected for defects prior to use.</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Simple Hand tools usually require minimal maintenance, but where necessary this should be carried as and when required.</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Keep hammer heads tightly wedged on their shafts.</a:t>
            </a:r>
            <a:r>
              <a:rPr lang="en-US" altLang="en-US" sz="115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Replace all damaged handles and shafts.</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Remove mushroomed heads from chisels and punches.</a:t>
            </a:r>
            <a:r>
              <a:rPr lang="en-US" altLang="en-US" sz="115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Keep the edges of all cutting tools sharp and in good condition.</a:t>
            </a:r>
            <a:endParaRPr lang="en-US" altLang="en-US" sz="115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Always keep your hands behind the cutting edge when working.  Protect sharp edges when not in use. Remember to protect  your eyes.</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Use the right size spanner to fit the nut.</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Store all tools properly in boxes or racks when not in use.</a:t>
            </a:r>
            <a:r>
              <a:rPr lang="en-US" altLang="en-US" sz="115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Always use screwdrivers correctly and not for work held in the hand.</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All electric hand tools must be in good condition and maximum </a:t>
            </a:r>
            <a:r>
              <a:rPr lang="en-GB" altLang="en-US" sz="1150" u="sng">
                <a:solidFill>
                  <a:prstClr val="black"/>
                </a:solidFill>
                <a:latin typeface="Arial" panose="020B0604020202020204" pitchFamily="34" charset="0"/>
                <a:cs typeface="Arial" panose="020B0604020202020204" pitchFamily="34" charset="0"/>
              </a:rPr>
              <a:t>110V.</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Before using an electrical tool make sure that all cables, plugs and sockets are sound and properly wired up.</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Disconnect power tools and store securely when not in use.</a:t>
            </a:r>
            <a:r>
              <a:rPr lang="en-US" altLang="en-US" sz="115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Where necessary, defective hand tools should be replaced if it is not economical to have an effective repair carried out.</a:t>
            </a:r>
          </a:p>
        </p:txBody>
      </p:sp>
      <p:sp>
        <p:nvSpPr>
          <p:cNvPr id="9" name="Rectangle 8"/>
          <p:cNvSpPr/>
          <p:nvPr/>
        </p:nvSpPr>
        <p:spPr>
          <a:xfrm>
            <a:off x="4569015" y="5350172"/>
            <a:ext cx="4572000" cy="830997"/>
          </a:xfrm>
          <a:prstGeom prst="rect">
            <a:avLst/>
          </a:prstGeom>
        </p:spPr>
        <p:txBody>
          <a:bodyPr wrap="square">
            <a:spAutoFit/>
          </a:bodyPr>
          <a:lstStyle/>
          <a:p>
            <a:r>
              <a:rPr lang="en-GB" sz="1600" b="1">
                <a:latin typeface="Arial" panose="020B0604020202020204" pitchFamily="34" charset="0"/>
                <a:cs typeface="Arial" panose="020B0604020202020204" pitchFamily="34" charset="0"/>
              </a:rPr>
              <a:t>Q. What should be removed from</a:t>
            </a:r>
          </a:p>
          <a:p>
            <a:r>
              <a:rPr lang="en-GB" sz="1600" b="1">
                <a:latin typeface="Arial" panose="020B0604020202020204" pitchFamily="34" charset="0"/>
                <a:cs typeface="Arial" panose="020B0604020202020204" pitchFamily="34" charset="0"/>
              </a:rPr>
              <a:t>     chisels and punches?</a:t>
            </a:r>
          </a:p>
          <a:p>
            <a:r>
              <a:rPr lang="en-GB" sz="1600" b="1">
                <a:latin typeface="Arial" panose="020B0604020202020204" pitchFamily="34" charset="0"/>
                <a:cs typeface="Arial" panose="020B0604020202020204" pitchFamily="34" charset="0"/>
              </a:rPr>
              <a:t>Q. What voltage are site electric hand tools?</a:t>
            </a:r>
          </a:p>
        </p:txBody>
      </p:sp>
      <p:pic>
        <p:nvPicPr>
          <p:cNvPr id="10" name="Picture 9"/>
          <p:cNvPicPr>
            <a:picLocks noChangeAspect="1"/>
          </p:cNvPicPr>
          <p:nvPr/>
        </p:nvPicPr>
        <p:blipFill>
          <a:blip r:embed="rId2"/>
          <a:stretch>
            <a:fillRect/>
          </a:stretch>
        </p:blipFill>
        <p:spPr>
          <a:xfrm>
            <a:off x="4797435" y="2579053"/>
            <a:ext cx="4115157" cy="2444708"/>
          </a:xfrm>
          <a:prstGeom prst="rect">
            <a:avLst/>
          </a:prstGeom>
        </p:spPr>
      </p:pic>
      <p:sp>
        <p:nvSpPr>
          <p:cNvPr id="11" name="Rectangle 10"/>
          <p:cNvSpPr/>
          <p:nvPr/>
        </p:nvSpPr>
        <p:spPr>
          <a:xfrm>
            <a:off x="4569014" y="905671"/>
            <a:ext cx="4572000" cy="1346972"/>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Always wear the correct personal protective equipment for the job.</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Hand tools should only be used for the job they were designed to do, e.g. screwdrivers should not be used as chisels.</a:t>
            </a:r>
          </a:p>
          <a:p>
            <a:pPr marL="228600" lvl="0" indent="-228600">
              <a:lnSpc>
                <a:spcPct val="120000"/>
              </a:lnSpc>
              <a:buFont typeface="Arial" panose="020B0604020202020204" pitchFamily="34" charset="0"/>
              <a:buChar char="•"/>
            </a:pPr>
            <a:r>
              <a:rPr lang="en-GB" altLang="en-US" sz="1150">
                <a:solidFill>
                  <a:prstClr val="black"/>
                </a:solidFill>
                <a:latin typeface="Arial" panose="020B0604020202020204" pitchFamily="34" charset="0"/>
                <a:cs typeface="Arial" panose="020B0604020202020204" pitchFamily="34" charset="0"/>
              </a:rPr>
              <a:t>Where specialist hand tools are to be used, training may be necessary prior to their use.</a:t>
            </a:r>
          </a:p>
        </p:txBody>
      </p:sp>
    </p:spTree>
    <p:extLst>
      <p:ext uri="{BB962C8B-B14F-4D97-AF65-F5344CB8AC3E}">
        <p14:creationId xmlns:p14="http://schemas.microsoft.com/office/powerpoint/2010/main" val="2324329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97053"/>
          </a:xfrm>
        </p:spPr>
        <p:txBody>
          <a:bodyPr>
            <a:normAutofit fontScale="25000" lnSpcReduction="20000"/>
          </a:bodyPr>
          <a:lstStyle/>
          <a:p>
            <a:r>
              <a:rPr lang="en-GB" altLang="en-US" sz="4000">
                <a:latin typeface="Arial" panose="020B0604020202020204" pitchFamily="34" charset="0"/>
                <a:cs typeface="Arial" panose="020B0604020202020204" pitchFamily="34" charset="0"/>
              </a:rPr>
              <a:t> Lifting Equipment (cranes, forklifts, excavators </a:t>
            </a:r>
            <a:r>
              <a:rPr lang="en-GB" altLang="en-US" sz="4000" err="1">
                <a:latin typeface="Arial" panose="020B0604020202020204" pitchFamily="34" charset="0"/>
                <a:cs typeface="Arial" panose="020B0604020202020204" pitchFamily="34" charset="0"/>
              </a:rPr>
              <a:t>etc</a:t>
            </a:r>
            <a:r>
              <a:rPr lang="en-GB" altLang="en-US" sz="4000">
                <a:latin typeface="Arial" panose="020B0604020202020204" pitchFamily="34" charset="0"/>
                <a:cs typeface="Arial" panose="020B0604020202020204" pitchFamily="34" charset="0"/>
              </a:rPr>
              <a:t>) must only be operated by a competent, trained and authorised person.</a:t>
            </a:r>
          </a:p>
          <a:p>
            <a:r>
              <a:rPr lang="en-GB" altLang="en-US" sz="4000">
                <a:latin typeface="Arial" panose="020B0604020202020204" pitchFamily="34" charset="0"/>
                <a:cs typeface="Arial" panose="020B0604020202020204" pitchFamily="34" charset="0"/>
              </a:rPr>
              <a:t>Daily &amp; weekly checks of machine condition should be carried out in line with the operators manual.</a:t>
            </a:r>
          </a:p>
          <a:p>
            <a:r>
              <a:rPr lang="en-GB" altLang="en-US" sz="4000">
                <a:latin typeface="Arial" panose="020B0604020202020204" pitchFamily="34" charset="0"/>
                <a:cs typeface="Arial" panose="020B0604020202020204" pitchFamily="34" charset="0"/>
              </a:rPr>
              <a:t>Lifting Equipment and accessories must be thoroughly examined by a competent person at the appropriate interval</a:t>
            </a:r>
          </a:p>
          <a:p>
            <a:r>
              <a:rPr lang="en-GB" altLang="en-US" sz="4000">
                <a:latin typeface="Arial" panose="020B0604020202020204" pitchFamily="34" charset="0"/>
                <a:cs typeface="Arial" panose="020B0604020202020204" pitchFamily="34" charset="0"/>
              </a:rPr>
              <a:t>Wire ropes and lifting hooks/eyes should be checked regularly.</a:t>
            </a:r>
          </a:p>
          <a:p>
            <a:r>
              <a:rPr lang="en-GB" altLang="en-US" sz="4000">
                <a:latin typeface="Arial" panose="020B0604020202020204" pitchFamily="34" charset="0"/>
                <a:cs typeface="Arial" panose="020B0604020202020204" pitchFamily="34" charset="0"/>
              </a:rPr>
              <a:t>Accessories such as slings, shackles, chains and strops should be checked prior to each use, and </a:t>
            </a:r>
            <a:r>
              <a:rPr lang="en-GB" altLang="en-US" sz="4000" i="1">
                <a:latin typeface="Arial" panose="020B0604020202020204" pitchFamily="34" charset="0"/>
                <a:cs typeface="Arial" panose="020B0604020202020204" pitchFamily="34" charset="0"/>
              </a:rPr>
              <a:t>thoroughly examined</a:t>
            </a:r>
            <a:r>
              <a:rPr lang="en-GB" altLang="en-US" sz="4000">
                <a:latin typeface="Arial" panose="020B0604020202020204" pitchFamily="34" charset="0"/>
                <a:cs typeface="Arial" panose="020B0604020202020204" pitchFamily="34" charset="0"/>
              </a:rPr>
              <a:t> six monthly by a competent person.</a:t>
            </a:r>
          </a:p>
          <a:p>
            <a:r>
              <a:rPr lang="en-GB" altLang="en-US" sz="4000">
                <a:latin typeface="Arial" panose="020B0604020202020204" pitchFamily="34" charset="0"/>
                <a:cs typeface="Arial" panose="020B0604020202020204" pitchFamily="34" charset="0"/>
              </a:rPr>
              <a:t>The lift plan should be followed at all times, if it requires changing the Appointed Person must be informed.</a:t>
            </a:r>
          </a:p>
          <a:p>
            <a:r>
              <a:rPr lang="en-GB" altLang="en-US" sz="4000">
                <a:latin typeface="Arial" panose="020B0604020202020204" pitchFamily="34" charset="0"/>
                <a:cs typeface="Arial" panose="020B0604020202020204" pitchFamily="34" charset="0"/>
              </a:rPr>
              <a:t>A competent slinger/signaller must supervise all lifts.</a:t>
            </a:r>
          </a:p>
          <a:p>
            <a:r>
              <a:rPr lang="en-GB" altLang="en-US" sz="4000">
                <a:latin typeface="Arial" panose="020B0604020202020204" pitchFamily="34" charset="0"/>
                <a:cs typeface="Arial" panose="020B0604020202020204" pitchFamily="34" charset="0"/>
              </a:rPr>
              <a:t>Always ensure personnel are kept clear during lifting operations.</a:t>
            </a:r>
          </a:p>
          <a:p>
            <a:r>
              <a:rPr lang="en-GB" altLang="en-US" sz="4000">
                <a:latin typeface="Arial" panose="020B0604020202020204" pitchFamily="34" charset="0"/>
                <a:cs typeface="Arial" panose="020B0604020202020204" pitchFamily="34" charset="0"/>
              </a:rPr>
              <a:t>Do not leave loads suspended in the absence of an operator and banksman.</a:t>
            </a:r>
          </a:p>
          <a:p>
            <a:r>
              <a:rPr lang="en-GB" altLang="en-US" sz="4000">
                <a:latin typeface="Arial" panose="020B0604020202020204" pitchFamily="34" charset="0"/>
                <a:cs typeface="Arial" panose="020B0604020202020204" pitchFamily="34" charset="0"/>
              </a:rPr>
              <a:t>Check Safe Working Loads (SWL) of all equipment  and accessories prior to lift.</a:t>
            </a:r>
          </a:p>
          <a:p>
            <a:r>
              <a:rPr lang="en-GB" altLang="en-US" sz="4000">
                <a:latin typeface="Arial" panose="020B0604020202020204" pitchFamily="34" charset="0"/>
                <a:cs typeface="Arial" panose="020B0604020202020204" pitchFamily="34" charset="0"/>
              </a:rPr>
              <a:t>Never tie knots in slings, ropes or chains, if they are too long, get a shorter one.</a:t>
            </a:r>
          </a:p>
          <a:p>
            <a:r>
              <a:rPr lang="en-GB" altLang="en-US" sz="4000">
                <a:latin typeface="Arial" panose="020B0604020202020204" pitchFamily="34" charset="0"/>
                <a:cs typeface="Arial" panose="020B0604020202020204" pitchFamily="34" charset="0"/>
              </a:rPr>
              <a:t>Ensure lifting accessories are stored in a dry, clean place when not in use.</a:t>
            </a:r>
          </a:p>
          <a:p>
            <a:r>
              <a:rPr lang="en-GB" altLang="en-US" sz="4000">
                <a:latin typeface="Arial" panose="020B0604020202020204" pitchFamily="34" charset="0"/>
                <a:cs typeface="Arial" panose="020B0604020202020204" pitchFamily="34" charset="0"/>
              </a:rPr>
              <a:t>If any damage is noticed ensure the item is removed from service, a red do not use tag if attached, do not just put it back where you found it.</a:t>
            </a:r>
          </a:p>
          <a:p>
            <a:pPr>
              <a:spcBef>
                <a:spcPct val="20000"/>
              </a:spcBef>
              <a:buFontTx/>
              <a:buChar char="•"/>
            </a:pPr>
            <a:r>
              <a:rPr lang="en-GB" altLang="en-US" sz="4000">
                <a:latin typeface="Arial" panose="020B0604020202020204" pitchFamily="34" charset="0"/>
                <a:cs typeface="Arial" panose="020B0604020202020204" pitchFamily="34" charset="0"/>
              </a:rPr>
              <a:t>Always ‘test lift’ a load by lifting it a small distance before hoisting.</a:t>
            </a:r>
          </a:p>
          <a:p>
            <a:pPr>
              <a:spcBef>
                <a:spcPct val="20000"/>
              </a:spcBef>
              <a:buFontTx/>
              <a:buChar char="•"/>
            </a:pPr>
            <a:r>
              <a:rPr lang="en-GB" altLang="en-US" sz="4000">
                <a:latin typeface="Arial" panose="020B0604020202020204" pitchFamily="34" charset="0"/>
                <a:cs typeface="Arial" panose="020B0604020202020204" pitchFamily="34" charset="0"/>
              </a:rPr>
              <a:t>Keep loads as close to the ground as possible.</a:t>
            </a:r>
          </a:p>
          <a:p>
            <a:pPr>
              <a:spcBef>
                <a:spcPct val="20000"/>
              </a:spcBef>
              <a:buFontTx/>
              <a:buChar char="•"/>
            </a:pPr>
            <a:r>
              <a:rPr lang="en-GB" altLang="en-US" sz="4000">
                <a:latin typeface="Arial" panose="020B0604020202020204" pitchFamily="34" charset="0"/>
                <a:cs typeface="Arial" panose="020B0604020202020204" pitchFamily="34" charset="0"/>
              </a:rPr>
              <a:t>Do not allow persons to ‘ride’ on loads or in machines.</a:t>
            </a:r>
          </a:p>
          <a:p>
            <a:pPr>
              <a:spcBef>
                <a:spcPct val="20000"/>
              </a:spcBef>
              <a:buFontTx/>
              <a:buChar char="•"/>
            </a:pPr>
            <a:r>
              <a:rPr lang="en-GB" altLang="en-US" sz="4000">
                <a:latin typeface="Arial" panose="020B0604020202020204" pitchFamily="34" charset="0"/>
                <a:cs typeface="Arial" panose="020B0604020202020204" pitchFamily="34" charset="0"/>
              </a:rPr>
              <a:t>Use tag lines to stabilise/control loads. Ensure they are free from knots, loops and frays.</a:t>
            </a:r>
          </a:p>
          <a:p>
            <a:pPr>
              <a:spcBef>
                <a:spcPct val="20000"/>
              </a:spcBef>
              <a:buFontTx/>
              <a:buChar char="•"/>
            </a:pPr>
            <a:r>
              <a:rPr lang="en-GB" altLang="en-US" sz="4000">
                <a:latin typeface="Arial" panose="020B0604020202020204" pitchFamily="34" charset="0"/>
                <a:cs typeface="Arial" panose="020B0604020202020204" pitchFamily="34" charset="0"/>
              </a:rPr>
              <a:t>Wind speed and weather conditions must be taken into account before slinging the load and using a MEWP.</a:t>
            </a:r>
          </a:p>
          <a:p>
            <a:pPr>
              <a:spcBef>
                <a:spcPct val="20000"/>
              </a:spcBef>
              <a:buFontTx/>
              <a:buChar char="•"/>
            </a:pPr>
            <a:r>
              <a:rPr lang="en-GB" altLang="en-US" sz="4000">
                <a:latin typeface="Arial" panose="020B0604020202020204" pitchFamily="34" charset="0"/>
                <a:cs typeface="Arial" panose="020B0604020202020204" pitchFamily="34" charset="0"/>
              </a:rPr>
              <a:t>When lifting centre bars ensure the conductors are tightened and wired before raising to vertical.</a:t>
            </a:r>
          </a:p>
          <a:p>
            <a:endParaRPr lang="en-GB"/>
          </a:p>
        </p:txBody>
      </p:sp>
      <p:pic>
        <p:nvPicPr>
          <p:cNvPr id="7" name="Content Placeholder 6"/>
          <p:cNvPicPr>
            <a:picLocks noGrp="1" noChangeAspect="1"/>
          </p:cNvPicPr>
          <p:nvPr>
            <p:ph sz="half" idx="2"/>
          </p:nvPr>
        </p:nvPicPr>
        <p:blipFill>
          <a:blip r:embed="rId2"/>
          <a:stretch>
            <a:fillRect/>
          </a:stretch>
        </p:blipFill>
        <p:spPr>
          <a:xfrm>
            <a:off x="4851572" y="1815549"/>
            <a:ext cx="4009871" cy="3009049"/>
          </a:xfrm>
          <a:prstGeom prst="rect">
            <a:avLst/>
          </a:prstGeom>
        </p:spPr>
      </p:pic>
      <p:sp>
        <p:nvSpPr>
          <p:cNvPr id="4" name="Title 3"/>
          <p:cNvSpPr>
            <a:spLocks noGrp="1"/>
          </p:cNvSpPr>
          <p:nvPr>
            <p:ph type="title"/>
          </p:nvPr>
        </p:nvSpPr>
        <p:spPr/>
        <p:txBody>
          <a:bodyPr/>
          <a:lstStyle/>
          <a:p>
            <a:r>
              <a:rPr lang="en-GB"/>
              <a:t>Lifting Equipment &amp; Accessories</a:t>
            </a:r>
          </a:p>
        </p:txBody>
      </p:sp>
      <p:sp>
        <p:nvSpPr>
          <p:cNvPr id="5" name="Content Placeholder 4"/>
          <p:cNvSpPr>
            <a:spLocks noGrp="1"/>
          </p:cNvSpPr>
          <p:nvPr>
            <p:ph sz="half" idx="13"/>
          </p:nvPr>
        </p:nvSpPr>
        <p:spPr>
          <a:xfrm>
            <a:off x="4570508" y="886969"/>
            <a:ext cx="4572000" cy="928580"/>
          </a:xfrm>
        </p:spPr>
        <p:txBody>
          <a:bodyPr/>
          <a:lstStyle/>
          <a:p>
            <a:pPr>
              <a:spcBef>
                <a:spcPct val="20000"/>
              </a:spcBef>
            </a:pPr>
            <a:r>
              <a:rPr lang="en-GB" altLang="en-US" sz="1000">
                <a:latin typeface="Arial" panose="020B0604020202020204" pitchFamily="34" charset="0"/>
                <a:cs typeface="Arial" panose="020B0604020202020204" pitchFamily="34" charset="0"/>
              </a:rPr>
              <a:t>Chains and nylon slings must be double wrapped when lifting any cylindrical material.</a:t>
            </a:r>
          </a:p>
          <a:p>
            <a:pPr>
              <a:spcBef>
                <a:spcPct val="20000"/>
              </a:spcBef>
            </a:pPr>
            <a:r>
              <a:rPr lang="en-GB" altLang="en-US" sz="1000">
                <a:latin typeface="Arial" panose="020B0604020202020204" pitchFamily="34" charset="0"/>
                <a:cs typeface="Arial" panose="020B0604020202020204" pitchFamily="34" charset="0"/>
              </a:rPr>
              <a:t>An up to date thorough examination certificate must be keep with the lifting equipment/accessories.  </a:t>
            </a: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a:spcBef>
                <a:spcPct val="20000"/>
              </a:spcBef>
            </a:pPr>
            <a:endParaRPr lang="en-GB" altLang="en-US" sz="1000">
              <a:latin typeface="Arial" panose="020B0604020202020204" pitchFamily="34" charset="0"/>
              <a:cs typeface="Arial" panose="020B0604020202020204" pitchFamily="34" charset="0"/>
            </a:endParaRPr>
          </a:p>
          <a:p>
            <a:pPr marL="0" indent="0">
              <a:spcBef>
                <a:spcPct val="20000"/>
              </a:spcBef>
              <a:buNone/>
            </a:pPr>
            <a:endParaRPr lang="en-GB" altLang="en-US" sz="1000">
              <a:latin typeface="Arial" panose="020B0604020202020204" pitchFamily="34" charset="0"/>
              <a:cs typeface="Arial" panose="020B0604020202020204" pitchFamily="34" charset="0"/>
            </a:endParaRPr>
          </a:p>
          <a:p>
            <a:pPr marL="0" indent="0">
              <a:spcBef>
                <a:spcPct val="20000"/>
              </a:spcBef>
              <a:buNone/>
            </a:pPr>
            <a:r>
              <a:rPr lang="en-GB" altLang="en-US" sz="1400" b="1">
                <a:latin typeface="Arial" panose="020B0604020202020204" pitchFamily="34" charset="0"/>
                <a:cs typeface="Arial" panose="020B0604020202020204" pitchFamily="34" charset="0"/>
              </a:rPr>
              <a:t>Q. Who can operate “Lifting Equipment”?</a:t>
            </a:r>
          </a:p>
          <a:p>
            <a:pPr marL="0" indent="0">
              <a:spcBef>
                <a:spcPct val="20000"/>
              </a:spcBef>
              <a:buNone/>
            </a:pPr>
            <a:r>
              <a:rPr lang="en-GB" altLang="en-US" sz="1400" b="1">
                <a:latin typeface="Arial" panose="020B0604020202020204" pitchFamily="34" charset="0"/>
                <a:cs typeface="Arial" panose="020B0604020202020204" pitchFamily="34" charset="0"/>
              </a:rPr>
              <a:t>Q. How often should you check shackles, strops, chains and straps?</a:t>
            </a:r>
          </a:p>
          <a:p>
            <a:pPr marL="0" indent="0">
              <a:spcBef>
                <a:spcPct val="20000"/>
              </a:spcBef>
              <a:buNone/>
            </a:pPr>
            <a:r>
              <a:rPr lang="en-GB" altLang="en-US" sz="1400" b="1">
                <a:latin typeface="Arial" panose="020B0604020202020204" pitchFamily="34" charset="0"/>
                <a:cs typeface="Arial" panose="020B0604020202020204" pitchFamily="34" charset="0"/>
              </a:rPr>
              <a:t>Q. When should you check the SWL of  lifting equipment?</a:t>
            </a:r>
          </a:p>
          <a:p>
            <a:pPr marL="0" indent="0">
              <a:buNone/>
            </a:pPr>
            <a:endParaRPr lang="en-GB"/>
          </a:p>
        </p:txBody>
      </p:sp>
      <p:sp>
        <p:nvSpPr>
          <p:cNvPr id="8" name="Date Placeholder 4"/>
          <p:cNvSpPr txBox="1">
            <a:spLocks/>
          </p:cNvSpPr>
          <p:nvPr/>
        </p:nvSpPr>
        <p:spPr>
          <a:xfrm>
            <a:off x="11429" y="6447977"/>
            <a:ext cx="1459561" cy="29738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02/04 </a:t>
            </a:r>
          </a:p>
        </p:txBody>
      </p:sp>
    </p:spTree>
    <p:extLst>
      <p:ext uri="{BB962C8B-B14F-4D97-AF65-F5344CB8AC3E}">
        <p14:creationId xmlns:p14="http://schemas.microsoft.com/office/powerpoint/2010/main" val="157341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0000" lnSpcReduction="20000"/>
          </a:bodyPr>
          <a:lstStyle/>
          <a:p>
            <a:pPr>
              <a:spcBef>
                <a:spcPct val="50000"/>
              </a:spcBef>
            </a:pPr>
            <a:r>
              <a:rPr lang="en-GB" altLang="en-US">
                <a:latin typeface="Arial" panose="020B0604020202020204" pitchFamily="34" charset="0"/>
                <a:cs typeface="Arial" panose="020B0604020202020204" pitchFamily="34" charset="0"/>
              </a:rPr>
              <a:t>Rotary piling (CFA, LDP &amp; Mini Piling) normally produces spoil which is cleared by various machines. These machines have special risks and safety controls which must be followed.</a:t>
            </a:r>
          </a:p>
          <a:p>
            <a:pPr>
              <a:spcBef>
                <a:spcPct val="50000"/>
              </a:spcBef>
            </a:pPr>
            <a:r>
              <a:rPr lang="en-GB" altLang="en-US">
                <a:latin typeface="Arial" panose="020B0604020202020204" pitchFamily="34" charset="0"/>
                <a:cs typeface="Arial" panose="020B0604020202020204" pitchFamily="34" charset="0"/>
              </a:rPr>
              <a:t>You must only use equipment which you are trained, competent and authorised to use.</a:t>
            </a:r>
          </a:p>
          <a:p>
            <a:pPr>
              <a:spcBef>
                <a:spcPct val="50000"/>
              </a:spcBef>
            </a:pPr>
            <a:r>
              <a:rPr lang="en-GB" altLang="en-US">
                <a:latin typeface="Arial" panose="020B0604020202020204" pitchFamily="34" charset="0"/>
                <a:cs typeface="Arial" panose="020B0604020202020204" pitchFamily="34" charset="0"/>
              </a:rPr>
              <a:t>Excavators may only be used for lifting when there is an appropriate lifting point. Normally only lifts under 1Tonne should be carried out by an excavator.</a:t>
            </a:r>
          </a:p>
          <a:p>
            <a:pPr>
              <a:spcBef>
                <a:spcPct val="50000"/>
              </a:spcBef>
            </a:pPr>
            <a:r>
              <a:rPr lang="en-GB" altLang="en-US">
                <a:latin typeface="Arial" panose="020B0604020202020204" pitchFamily="34" charset="0"/>
                <a:cs typeface="Arial" panose="020B0604020202020204" pitchFamily="34" charset="0"/>
              </a:rPr>
              <a:t>The machine must be properly serviced and the daily and weekly checks should be carried out by the operator.</a:t>
            </a:r>
          </a:p>
          <a:p>
            <a:pPr>
              <a:spcBef>
                <a:spcPct val="50000"/>
              </a:spcBef>
            </a:pPr>
            <a:r>
              <a:rPr lang="en-GB" altLang="en-US">
                <a:latin typeface="Arial" panose="020B0604020202020204" pitchFamily="34" charset="0"/>
                <a:cs typeface="Arial" panose="020B0604020202020204" pitchFamily="34" charset="0"/>
              </a:rPr>
              <a:t>Ground conditions must be checked to ensure they are capable of taking the load of the excavator.</a:t>
            </a:r>
          </a:p>
          <a:p>
            <a:pPr>
              <a:spcBef>
                <a:spcPct val="50000"/>
              </a:spcBef>
            </a:pPr>
            <a:r>
              <a:rPr lang="en-GB" altLang="en-US">
                <a:latin typeface="Arial" panose="020B0604020202020204" pitchFamily="34" charset="0"/>
                <a:cs typeface="Arial" panose="020B0604020202020204" pitchFamily="34" charset="0"/>
              </a:rPr>
              <a:t>All services should be located, remember you may need a permit to dig.</a:t>
            </a:r>
          </a:p>
          <a:p>
            <a:pPr>
              <a:spcBef>
                <a:spcPct val="50000"/>
              </a:spcBef>
            </a:pPr>
            <a:r>
              <a:rPr lang="en-GB" altLang="en-US">
                <a:latin typeface="Arial" panose="020B0604020202020204" pitchFamily="34" charset="0"/>
                <a:cs typeface="Arial" panose="020B0604020202020204" pitchFamily="34" charset="0"/>
              </a:rPr>
              <a:t>All excavators should be fitted with 360</a:t>
            </a:r>
            <a:r>
              <a:rPr lang="en-US" altLang="en-US">
                <a:latin typeface="Arial" panose="020B0604020202020204" pitchFamily="34" charset="0"/>
                <a:cs typeface="Arial" panose="020B0604020202020204" pitchFamily="34" charset="0"/>
              </a:rPr>
              <a:t>° mirrors. If the driver cannot see he must stop and ask for a banksman.</a:t>
            </a:r>
          </a:p>
          <a:p>
            <a:pPr>
              <a:spcBef>
                <a:spcPct val="50000"/>
              </a:spcBef>
            </a:pPr>
            <a:r>
              <a:rPr lang="en-GB" altLang="en-US">
                <a:latin typeface="Arial" panose="020B0604020202020204" pitchFamily="34" charset="0"/>
                <a:cs typeface="Arial" panose="020B0604020202020204" pitchFamily="34" charset="0"/>
              </a:rPr>
              <a:t>Only use designated haul roads, do not track excavators ‘cross slope’.</a:t>
            </a:r>
          </a:p>
          <a:p>
            <a:pPr>
              <a:spcBef>
                <a:spcPct val="50000"/>
              </a:spcBef>
            </a:pPr>
            <a:r>
              <a:rPr lang="en-GB" altLang="en-US">
                <a:latin typeface="Arial" panose="020B0604020202020204" pitchFamily="34" charset="0"/>
                <a:cs typeface="Arial" panose="020B0604020202020204" pitchFamily="34" charset="0"/>
              </a:rPr>
              <a:t>Always switch of the engine and remove the keys when you leave the vehicle. Never leave a load suspended.</a:t>
            </a:r>
          </a:p>
          <a:p>
            <a:pPr>
              <a:spcBef>
                <a:spcPct val="50000"/>
              </a:spcBef>
            </a:pPr>
            <a:r>
              <a:rPr lang="en-GB" altLang="en-US">
                <a:latin typeface="Arial" panose="020B0604020202020204" pitchFamily="34" charset="0"/>
                <a:cs typeface="Arial" panose="020B0604020202020204" pitchFamily="34" charset="0"/>
              </a:rPr>
              <a:t>If anything is being carried in the bucket of the machine make sure it is secure.</a:t>
            </a:r>
          </a:p>
          <a:p>
            <a:pPr>
              <a:spcBef>
                <a:spcPct val="50000"/>
              </a:spcBef>
            </a:pPr>
            <a:r>
              <a:rPr lang="en-GB" altLang="en-US">
                <a:latin typeface="Arial" panose="020B0604020202020204" pitchFamily="34" charset="0"/>
                <a:cs typeface="Arial" panose="020B0604020202020204" pitchFamily="34" charset="0"/>
              </a:rPr>
              <a:t>A minimum of 600mm slewing space must be maintained. If this is not possible the area must be barriered off.</a:t>
            </a:r>
          </a:p>
          <a:p>
            <a:pPr>
              <a:spcBef>
                <a:spcPct val="50000"/>
              </a:spcBef>
            </a:pPr>
            <a:r>
              <a:rPr lang="en-GB" altLang="en-US">
                <a:latin typeface="Arial" panose="020B0604020202020204" pitchFamily="34" charset="0"/>
                <a:cs typeface="Arial" panose="020B0604020202020204" pitchFamily="34" charset="0"/>
              </a:rPr>
              <a:t>If excavators are to be used adjacent to open excavations stop blocks or other barriers must be in place.</a:t>
            </a:r>
            <a:endParaRPr lang="en-US" altLang="en-US">
              <a:latin typeface="Arial" panose="020B0604020202020204" pitchFamily="34" charset="0"/>
              <a:cs typeface="Arial" panose="020B0604020202020204" pitchFamily="34" charset="0"/>
            </a:endParaRPr>
          </a:p>
          <a:p>
            <a:pPr>
              <a:spcBef>
                <a:spcPct val="50000"/>
              </a:spcBef>
            </a:pPr>
            <a:endParaRPr lang="en-GB" altLang="en-US" sz="1050"/>
          </a:p>
          <a:p>
            <a:endParaRPr lang="en-GB"/>
          </a:p>
        </p:txBody>
      </p:sp>
      <p:pic>
        <p:nvPicPr>
          <p:cNvPr id="7" name="Content Placeholder 6"/>
          <p:cNvPicPr>
            <a:picLocks noGrp="1" noChangeAspect="1"/>
          </p:cNvPicPr>
          <p:nvPr>
            <p:ph sz="half" idx="2"/>
          </p:nvPr>
        </p:nvPicPr>
        <p:blipFill>
          <a:blip r:embed="rId2"/>
          <a:stretch>
            <a:fillRect/>
          </a:stretch>
        </p:blipFill>
        <p:spPr>
          <a:xfrm>
            <a:off x="4715070" y="1228321"/>
            <a:ext cx="4285859" cy="2804403"/>
          </a:xfrm>
          <a:prstGeom prst="rect">
            <a:avLst/>
          </a:prstGeom>
        </p:spPr>
      </p:pic>
      <p:sp>
        <p:nvSpPr>
          <p:cNvPr id="4" name="Title 3"/>
          <p:cNvSpPr>
            <a:spLocks noGrp="1"/>
          </p:cNvSpPr>
          <p:nvPr>
            <p:ph type="title"/>
          </p:nvPr>
        </p:nvSpPr>
        <p:spPr/>
        <p:txBody>
          <a:bodyPr/>
          <a:lstStyle/>
          <a:p>
            <a:r>
              <a:rPr lang="en-GB"/>
              <a:t>Excavators &amp; Wheeled Loaders</a:t>
            </a:r>
          </a:p>
        </p:txBody>
      </p:sp>
      <p:sp>
        <p:nvSpPr>
          <p:cNvPr id="5" name="Content Placeholder 4"/>
          <p:cNvSpPr>
            <a:spLocks noGrp="1"/>
          </p:cNvSpPr>
          <p:nvPr>
            <p:ph sz="half" idx="13"/>
          </p:nvPr>
        </p:nvSpPr>
        <p:spPr>
          <a:xfrm>
            <a:off x="4570508" y="4268059"/>
            <a:ext cx="4572000" cy="1735175"/>
          </a:xfrm>
        </p:spPr>
        <p:txBody>
          <a:bodyPr/>
          <a:lstStyle/>
          <a:p>
            <a:pPr marL="0" indent="0">
              <a:spcBef>
                <a:spcPct val="50000"/>
              </a:spcBef>
              <a:buNone/>
            </a:pPr>
            <a:r>
              <a:rPr lang="en-GB" altLang="en-US" b="1"/>
              <a:t>Q. What must you use to lift with an excavator?</a:t>
            </a:r>
          </a:p>
          <a:p>
            <a:pPr marL="0" indent="0">
              <a:spcBef>
                <a:spcPct val="50000"/>
              </a:spcBef>
              <a:buNone/>
            </a:pPr>
            <a:r>
              <a:rPr lang="en-GB" altLang="en-US" b="1"/>
              <a:t>Q.  What should all excavators have fitted?</a:t>
            </a:r>
          </a:p>
          <a:p>
            <a:pPr marL="0" indent="0">
              <a:spcBef>
                <a:spcPct val="50000"/>
              </a:spcBef>
              <a:buNone/>
            </a:pPr>
            <a:r>
              <a:rPr lang="en-GB" altLang="en-US" b="1"/>
              <a:t>Q. Where must you not track excavators?</a:t>
            </a:r>
          </a:p>
          <a:p>
            <a:endParaRPr lang="en-GB"/>
          </a:p>
        </p:txBody>
      </p:sp>
      <p:sp>
        <p:nvSpPr>
          <p:cNvPr id="6" name="Date Placeholder 4"/>
          <p:cNvSpPr txBox="1">
            <a:spLocks/>
          </p:cNvSpPr>
          <p:nvPr/>
        </p:nvSpPr>
        <p:spPr>
          <a:xfrm>
            <a:off x="1143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02/05  </a:t>
            </a:r>
          </a:p>
        </p:txBody>
      </p:sp>
    </p:spTree>
    <p:extLst>
      <p:ext uri="{BB962C8B-B14F-4D97-AF65-F5344CB8AC3E}">
        <p14:creationId xmlns:p14="http://schemas.microsoft.com/office/powerpoint/2010/main" val="146519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 y="969001"/>
            <a:ext cx="7886700" cy="548640"/>
          </a:xfrm>
        </p:spPr>
        <p:txBody>
          <a:bodyPr>
            <a:normAutofit fontScale="90000"/>
          </a:bodyPr>
          <a:lstStyle/>
          <a:p>
            <a:r>
              <a:rPr lang="en-GB"/>
              <a:t>Contents</a:t>
            </a:r>
          </a:p>
        </p:txBody>
      </p:sp>
      <p:sp>
        <p:nvSpPr>
          <p:cNvPr id="6" name="Rectangle 5"/>
          <p:cNvSpPr/>
          <p:nvPr/>
        </p:nvSpPr>
        <p:spPr>
          <a:xfrm>
            <a:off x="57150" y="969001"/>
            <a:ext cx="2898648" cy="5001369"/>
          </a:xfrm>
          <a:prstGeom prst="rect">
            <a:avLst/>
          </a:prstGeom>
        </p:spPr>
        <p:txBody>
          <a:bodyPr wrap="square">
            <a:spAutoFit/>
          </a:bodyPr>
          <a:lstStyle/>
          <a:p>
            <a:pPr marL="404813" indent="-404813"/>
            <a:r>
              <a:rPr lang="en-GB" sz="1100" b="1"/>
              <a:t>06: 	Yard</a:t>
            </a:r>
            <a:r>
              <a:rPr lang="en-GB" sz="1100"/>
              <a:t>.</a:t>
            </a:r>
          </a:p>
          <a:p>
            <a:pPr marL="404813" indent="-404813" fontAlgn="t"/>
            <a:r>
              <a:rPr lang="en-GB" sz="1100"/>
              <a:t>06/01 	Hand Tools</a:t>
            </a:r>
          </a:p>
          <a:p>
            <a:pPr marL="404813" indent="-404813" fontAlgn="t"/>
            <a:r>
              <a:rPr lang="en-GB" sz="1100"/>
              <a:t>06/02	Loading &amp; Unloading Rigs and Cranes</a:t>
            </a:r>
          </a:p>
          <a:p>
            <a:pPr marL="404813" indent="-404813" fontAlgn="t"/>
            <a:r>
              <a:rPr lang="en-GB" sz="1100"/>
              <a:t>06/03 	Paint Shop</a:t>
            </a:r>
          </a:p>
          <a:p>
            <a:pPr marL="404813" indent="-404813" fontAlgn="t"/>
            <a:r>
              <a:rPr lang="en-GB" sz="1100"/>
              <a:t>06/04 	Plant Maintenance</a:t>
            </a:r>
          </a:p>
          <a:p>
            <a:pPr marL="404813" indent="-404813" fontAlgn="t"/>
            <a:r>
              <a:rPr lang="en-GB" sz="1100"/>
              <a:t>06/05 	Steam Cleaning</a:t>
            </a:r>
          </a:p>
          <a:p>
            <a:pPr marL="404813" indent="-404813" fontAlgn="t"/>
            <a:r>
              <a:rPr lang="en-GB" sz="1100"/>
              <a:t>06/06 	Gantry Cranes</a:t>
            </a:r>
          </a:p>
          <a:p>
            <a:pPr marL="404813" indent="-404813" fontAlgn="t"/>
            <a:r>
              <a:rPr lang="en-GB" sz="1100"/>
              <a:t>06/07 	Cutting &amp; Welding</a:t>
            </a:r>
          </a:p>
          <a:p>
            <a:pPr marL="404813" indent="-404813" fontAlgn="t"/>
            <a:r>
              <a:rPr lang="en-GB" sz="1100"/>
              <a:t>06/08 	Unloading Equipment</a:t>
            </a:r>
          </a:p>
          <a:p>
            <a:pPr marL="404813" indent="-404813" fontAlgn="t"/>
            <a:r>
              <a:rPr lang="en-GB" sz="1100"/>
              <a:t>06/09	Machine Guards</a:t>
            </a:r>
          </a:p>
          <a:p>
            <a:pPr marL="404813" indent="-404813" fontAlgn="t"/>
            <a:r>
              <a:rPr lang="en-GB" sz="1100"/>
              <a:t>06/10 	Dust</a:t>
            </a:r>
          </a:p>
          <a:p>
            <a:pPr marL="404813" indent="-404813" fontAlgn="t"/>
            <a:endParaRPr lang="en-GB" sz="1100"/>
          </a:p>
          <a:p>
            <a:pPr marL="404813" indent="-404813"/>
            <a:r>
              <a:rPr lang="en-GB" sz="1100" b="1"/>
              <a:t>07: 	Office</a:t>
            </a:r>
          </a:p>
          <a:p>
            <a:pPr marL="404813" indent="-404813"/>
            <a:r>
              <a:rPr lang="en-GB" sz="1100"/>
              <a:t>07/01	Fire Safety</a:t>
            </a:r>
          </a:p>
          <a:p>
            <a:pPr marL="404813" indent="-404813"/>
            <a:r>
              <a:rPr lang="en-GB" sz="1100"/>
              <a:t>07/02	Accident &amp; Near Miss Reporting</a:t>
            </a:r>
          </a:p>
          <a:p>
            <a:pPr marL="404813" indent="-404813"/>
            <a:r>
              <a:rPr lang="en-GB" sz="1100"/>
              <a:t>07/03	Use of Computers (DSE)</a:t>
            </a:r>
          </a:p>
          <a:p>
            <a:pPr marL="404813" indent="-404813"/>
            <a:r>
              <a:rPr lang="en-GB" sz="1100"/>
              <a:t>07/04	Manual Handling</a:t>
            </a:r>
          </a:p>
          <a:p>
            <a:pPr marL="404813" indent="-404813"/>
            <a:r>
              <a:rPr lang="en-GB" sz="1100"/>
              <a:t>07/05	Slips, Trips &amp; Falls</a:t>
            </a:r>
          </a:p>
          <a:p>
            <a:pPr marL="404813" indent="-404813"/>
            <a:r>
              <a:rPr lang="en-GB" sz="1100"/>
              <a:t>07/06	Driving </a:t>
            </a:r>
          </a:p>
          <a:p>
            <a:pPr marL="404813" indent="-404813"/>
            <a:r>
              <a:rPr lang="en-GB" sz="1100"/>
              <a:t>07/07	Housekeeping</a:t>
            </a:r>
          </a:p>
          <a:p>
            <a:pPr marL="404813" indent="-404813"/>
            <a:r>
              <a:rPr lang="en-GB" sz="1100"/>
              <a:t>07/08	Environment/ Sustainability</a:t>
            </a:r>
          </a:p>
          <a:p>
            <a:pPr marL="404813" indent="-404813"/>
            <a:r>
              <a:rPr lang="en-GB" sz="1100"/>
              <a:t>07/09	Electrical Safety</a:t>
            </a:r>
          </a:p>
          <a:p>
            <a:pPr marL="404813" indent="-404813" fontAlgn="t"/>
            <a:r>
              <a:rPr lang="en-GB" sz="1100"/>
              <a:t>07/10 Non – Conformance Reporting </a:t>
            </a:r>
          </a:p>
          <a:p>
            <a:pPr marL="404813" indent="-404813"/>
            <a:r>
              <a:rPr lang="en-GB" sz="1100"/>
              <a:t>07/11 Workplace Stress</a:t>
            </a:r>
          </a:p>
          <a:p>
            <a:pPr marL="404813" indent="-404813"/>
            <a:endParaRPr lang="en-GB" sz="1100"/>
          </a:p>
          <a:p>
            <a:pPr marL="404813" indent="-404813"/>
            <a:endParaRPr lang="en-GB" sz="1100"/>
          </a:p>
          <a:p>
            <a:pPr marL="404813" indent="-404813"/>
            <a:r>
              <a:rPr lang="en-GB" sz="1100"/>
              <a:t>	</a:t>
            </a:r>
          </a:p>
          <a:p>
            <a:endParaRPr lang="en-GB" sz="1100"/>
          </a:p>
        </p:txBody>
      </p:sp>
      <p:sp>
        <p:nvSpPr>
          <p:cNvPr id="7" name="Rectangle 6"/>
          <p:cNvSpPr/>
          <p:nvPr/>
        </p:nvSpPr>
        <p:spPr>
          <a:xfrm>
            <a:off x="2955798" y="1522476"/>
            <a:ext cx="3134106" cy="784830"/>
          </a:xfrm>
          <a:prstGeom prst="rect">
            <a:avLst/>
          </a:prstGeom>
        </p:spPr>
        <p:txBody>
          <a:bodyPr wrap="square">
            <a:spAutoFit/>
          </a:bodyPr>
          <a:lstStyle/>
          <a:p>
            <a:pPr marL="404813" indent="-404813"/>
            <a:endParaRPr lang="en-GB" sz="900"/>
          </a:p>
          <a:p>
            <a:pPr marL="404813" indent="-404813"/>
            <a:endParaRPr lang="en-GB" sz="900"/>
          </a:p>
          <a:p>
            <a:pPr marL="404813" indent="-404813"/>
            <a:endParaRPr lang="en-GB" sz="900"/>
          </a:p>
          <a:p>
            <a:pPr marL="404813" indent="-404813"/>
            <a:endParaRPr lang="en-GB" sz="900"/>
          </a:p>
          <a:p>
            <a:pPr marL="404813" indent="-404813"/>
            <a:r>
              <a:rPr lang="en-GB" sz="900"/>
              <a:t>	</a:t>
            </a:r>
          </a:p>
        </p:txBody>
      </p:sp>
    </p:spTree>
    <p:extLst>
      <p:ext uri="{BB962C8B-B14F-4D97-AF65-F5344CB8AC3E}">
        <p14:creationId xmlns:p14="http://schemas.microsoft.com/office/powerpoint/2010/main" val="166778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56075" y="2368063"/>
            <a:ext cx="3203850" cy="2402887"/>
          </a:xfrm>
        </p:spPr>
      </p:pic>
      <p:sp>
        <p:nvSpPr>
          <p:cNvPr id="3" name="Content Placeholder 2"/>
          <p:cNvSpPr>
            <a:spLocks noGrp="1"/>
          </p:cNvSpPr>
          <p:nvPr>
            <p:ph sz="half" idx="2"/>
          </p:nvPr>
        </p:nvSpPr>
        <p:spPr>
          <a:xfrm>
            <a:off x="-2985" y="897240"/>
            <a:ext cx="4574985" cy="5344534"/>
          </a:xfrm>
        </p:spPr>
        <p:txBody>
          <a:bodyPr>
            <a:normAutofit fontScale="40000" lnSpcReduction="20000"/>
          </a:bodyPr>
          <a:lstStyle/>
          <a:p>
            <a:pPr>
              <a:spcBef>
                <a:spcPct val="50000"/>
              </a:spcBef>
            </a:pPr>
            <a:r>
              <a:rPr lang="en-GB" altLang="en-US" sz="3100">
                <a:latin typeface="Arial" panose="020B0604020202020204" pitchFamily="34" charset="0"/>
                <a:cs typeface="Arial" panose="020B0604020202020204" pitchFamily="34" charset="0"/>
              </a:rPr>
              <a:t> Banking of machines is a very important part of safely moving mobile equipment around a site. The word “machines” here  means Cranes, Rigs, Dumpers, Forklifts, Concrete wagons, &amp; any other site traffic.</a:t>
            </a:r>
          </a:p>
          <a:p>
            <a:pPr>
              <a:spcBef>
                <a:spcPct val="50000"/>
              </a:spcBef>
            </a:pPr>
            <a:r>
              <a:rPr lang="en-GB" altLang="en-US" sz="3100">
                <a:latin typeface="Arial" panose="020B0604020202020204" pitchFamily="34" charset="0"/>
                <a:cs typeface="Arial" panose="020B0604020202020204" pitchFamily="34" charset="0"/>
              </a:rPr>
              <a:t>The banksmen should be at least 18 years old, trained and competent to undertake banking duties.</a:t>
            </a:r>
          </a:p>
          <a:p>
            <a:pPr>
              <a:spcBef>
                <a:spcPct val="50000"/>
              </a:spcBef>
            </a:pPr>
            <a:r>
              <a:rPr lang="en-GB" altLang="en-US" sz="3100">
                <a:latin typeface="Arial" panose="020B0604020202020204" pitchFamily="34" charset="0"/>
                <a:cs typeface="Arial" panose="020B0604020202020204" pitchFamily="34" charset="0"/>
              </a:rPr>
              <a:t>Try to avoid travelling over uneven or broken ground and across slopes. Check the route before commencing movement. This should include slopes, overhead and underground services, gates, vaults ands any other fixed or temporary objects.</a:t>
            </a:r>
          </a:p>
          <a:p>
            <a:pPr>
              <a:spcBef>
                <a:spcPct val="50000"/>
              </a:spcBef>
            </a:pPr>
            <a:r>
              <a:rPr lang="en-GB" altLang="en-US" sz="3100">
                <a:latin typeface="Arial" panose="020B0604020202020204" pitchFamily="34" charset="0"/>
                <a:cs typeface="Arial" panose="020B0604020202020204" pitchFamily="34" charset="0"/>
              </a:rPr>
              <a:t>Try to avoid travelling with suspended loads , particularly those close to the capacity of the crane. When travelling with a suspended load ‘creep speed’ must be used and the load kept as low to the ground as possible.</a:t>
            </a:r>
          </a:p>
          <a:p>
            <a:pPr>
              <a:spcBef>
                <a:spcPct val="50000"/>
              </a:spcBef>
            </a:pPr>
            <a:r>
              <a:rPr lang="en-GB" altLang="en-US" sz="3100">
                <a:latin typeface="Arial" panose="020B0604020202020204" pitchFamily="34" charset="0"/>
                <a:cs typeface="Arial" panose="020B0604020202020204" pitchFamily="34" charset="0"/>
              </a:rPr>
              <a:t>Use only clear recognised signals. Stand where you can be clearly seen by the driver and where you can properly observe the operation. Wear appropriate hi-vis.</a:t>
            </a:r>
          </a:p>
          <a:p>
            <a:pPr>
              <a:spcBef>
                <a:spcPct val="50000"/>
              </a:spcBef>
            </a:pPr>
            <a:r>
              <a:rPr lang="en-GB" altLang="en-US" sz="3100">
                <a:latin typeface="Arial" panose="020B0604020202020204" pitchFamily="34" charset="0"/>
                <a:cs typeface="Arial" panose="020B0604020202020204" pitchFamily="34" charset="0"/>
              </a:rPr>
              <a:t>Never allow a gap of less than 600mm between the slewing part of a machine  and  other  objects</a:t>
            </a:r>
          </a:p>
          <a:p>
            <a:pPr>
              <a:spcBef>
                <a:spcPct val="50000"/>
              </a:spcBef>
            </a:pPr>
            <a:r>
              <a:rPr lang="en-GB" altLang="en-US" sz="3100">
                <a:latin typeface="Arial" panose="020B0604020202020204" pitchFamily="34" charset="0"/>
                <a:cs typeface="Arial" panose="020B0604020202020204" pitchFamily="34" charset="0"/>
              </a:rPr>
              <a:t>No site traffic may reverse without a banksman.</a:t>
            </a:r>
          </a:p>
          <a:p>
            <a:pPr>
              <a:spcBef>
                <a:spcPct val="50000"/>
              </a:spcBef>
            </a:pPr>
            <a:r>
              <a:rPr lang="en-GB" altLang="en-US" sz="3100">
                <a:latin typeface="Arial" panose="020B0604020202020204" pitchFamily="34" charset="0"/>
                <a:cs typeface="Arial" panose="020B0604020202020204" pitchFamily="34" charset="0"/>
              </a:rPr>
              <a:t>When vehicles are being loaded the driver must be out of the cab unless he has cab protection.</a:t>
            </a:r>
          </a:p>
          <a:p>
            <a:endParaRPr lang="en-GB"/>
          </a:p>
        </p:txBody>
      </p:sp>
      <p:sp>
        <p:nvSpPr>
          <p:cNvPr id="4" name="Title 3"/>
          <p:cNvSpPr>
            <a:spLocks noGrp="1"/>
          </p:cNvSpPr>
          <p:nvPr>
            <p:ph type="title"/>
          </p:nvPr>
        </p:nvSpPr>
        <p:spPr/>
        <p:txBody>
          <a:bodyPr/>
          <a:lstStyle/>
          <a:p>
            <a:r>
              <a:rPr lang="en-GB"/>
              <a:t>Banksmen &amp; Site Plant</a:t>
            </a:r>
          </a:p>
        </p:txBody>
      </p:sp>
      <p:sp>
        <p:nvSpPr>
          <p:cNvPr id="5" name="Content Placeholder 4"/>
          <p:cNvSpPr>
            <a:spLocks noGrp="1"/>
          </p:cNvSpPr>
          <p:nvPr>
            <p:ph sz="half" idx="13"/>
          </p:nvPr>
        </p:nvSpPr>
        <p:spPr>
          <a:xfrm>
            <a:off x="4572000" y="4835331"/>
            <a:ext cx="4572000" cy="1416715"/>
          </a:xfrm>
        </p:spPr>
        <p:txBody>
          <a:bodyPr/>
          <a:lstStyle/>
          <a:p>
            <a:pPr marL="0" indent="0">
              <a:buNone/>
            </a:pPr>
            <a:r>
              <a:rPr lang="en-GB" altLang="en-US" sz="1400" b="1"/>
              <a:t>Q. What must you check before moving a moving a machine?</a:t>
            </a:r>
          </a:p>
          <a:p>
            <a:pPr marL="0" indent="0">
              <a:buNone/>
            </a:pPr>
            <a:r>
              <a:rPr lang="en-GB" altLang="en-US" sz="1400" b="1"/>
              <a:t>Q. What type of clothing must a banksman wear?</a:t>
            </a:r>
          </a:p>
          <a:p>
            <a:pPr marL="0" indent="0">
              <a:buNone/>
            </a:pPr>
            <a:r>
              <a:rPr lang="en-GB" altLang="en-US" sz="1400" b="1"/>
              <a:t>Q. What is the minimum gap between slewing plant &amp; other objects?</a:t>
            </a:r>
          </a:p>
          <a:p>
            <a:endParaRPr lang="en-GB"/>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02/06</a:t>
            </a:r>
          </a:p>
        </p:txBody>
      </p:sp>
      <p:sp>
        <p:nvSpPr>
          <p:cNvPr id="2" name="TextBox 1"/>
          <p:cNvSpPr txBox="1"/>
          <p:nvPr/>
        </p:nvSpPr>
        <p:spPr>
          <a:xfrm>
            <a:off x="5128591" y="1042740"/>
            <a:ext cx="3331334"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The term banksman comes from the days of canal barges, when the “banksman” was the man leading the horse on the towpath. </a:t>
            </a:r>
          </a:p>
        </p:txBody>
      </p:sp>
    </p:spTree>
    <p:extLst>
      <p:ext uri="{BB962C8B-B14F-4D97-AF65-F5344CB8AC3E}">
        <p14:creationId xmlns:p14="http://schemas.microsoft.com/office/powerpoint/2010/main" val="132361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773768" y="1167134"/>
            <a:ext cx="3997480" cy="2664987"/>
          </a:xfrm>
        </p:spPr>
      </p:pic>
      <p:sp>
        <p:nvSpPr>
          <p:cNvPr id="3" name="Content Placeholder 2"/>
          <p:cNvSpPr>
            <a:spLocks noGrp="1"/>
          </p:cNvSpPr>
          <p:nvPr>
            <p:ph sz="half" idx="2"/>
          </p:nvPr>
        </p:nvSpPr>
        <p:spPr>
          <a:xfrm>
            <a:off x="-10267" y="886968"/>
            <a:ext cx="4574985" cy="5397543"/>
          </a:xfrm>
        </p:spPr>
        <p:txBody>
          <a:bodyPr>
            <a:normAutofit fontScale="77500" lnSpcReduction="20000"/>
          </a:bodyPr>
          <a:lstStyle/>
          <a:p>
            <a:r>
              <a:rPr lang="en-GB" altLang="en-US">
                <a:latin typeface="Arial" panose="020B0604020202020204" pitchFamily="34" charset="0"/>
                <a:cs typeface="Arial" panose="020B0604020202020204" pitchFamily="34" charset="0"/>
              </a:rPr>
              <a:t>When a ready mix concrete truck is full it is “top heavy” and the rear wheels are fully loaded. This should be considered when asking trucks to access certain locations.</a:t>
            </a:r>
          </a:p>
          <a:p>
            <a:r>
              <a:rPr lang="en-GB" altLang="en-US">
                <a:latin typeface="Arial" panose="020B0604020202020204" pitchFamily="34" charset="0"/>
                <a:cs typeface="Arial" panose="020B0604020202020204" pitchFamily="34" charset="0"/>
              </a:rPr>
              <a:t>When reversing, a concrete wagon on site must have a banksman in attendance.</a:t>
            </a:r>
          </a:p>
          <a:p>
            <a:r>
              <a:rPr lang="en-GB" altLang="en-US">
                <a:latin typeface="Arial" panose="020B0604020202020204" pitchFamily="34" charset="0"/>
                <a:cs typeface="Arial" panose="020B0604020202020204" pitchFamily="34" charset="0"/>
              </a:rPr>
              <a:t>Clear signals should be given to the driver by one person only</a:t>
            </a:r>
          </a:p>
          <a:p>
            <a:r>
              <a:rPr lang="en-GB" altLang="en-US">
                <a:latin typeface="Arial" panose="020B0604020202020204" pitchFamily="34" charset="0"/>
                <a:cs typeface="Arial" panose="020B0604020202020204" pitchFamily="34" charset="0"/>
              </a:rPr>
              <a:t>Wheels stops should be provided to prevent a vehicle getting too close to excavations or plant.</a:t>
            </a:r>
          </a:p>
          <a:p>
            <a:r>
              <a:rPr lang="en-GB" altLang="en-US">
                <a:latin typeface="Arial" panose="020B0604020202020204" pitchFamily="34" charset="0"/>
                <a:cs typeface="Arial" panose="020B0604020202020204" pitchFamily="34" charset="0"/>
              </a:rPr>
              <a:t>Trucks should take extra care when travelling on slopes, do not ask a truck to traverse a slope as it will become unstable.</a:t>
            </a:r>
          </a:p>
          <a:p>
            <a:r>
              <a:rPr lang="en-GB" altLang="en-US">
                <a:latin typeface="Arial" panose="020B0604020202020204" pitchFamily="34" charset="0"/>
                <a:cs typeface="Arial" panose="020B0604020202020204" pitchFamily="34" charset="0"/>
              </a:rPr>
              <a:t>Ensure setting out pins and other pieces of projecting rebar have protection caps placed over them as this will help prevent damage to the truck’s tyres.</a:t>
            </a:r>
          </a:p>
          <a:p>
            <a:r>
              <a:rPr lang="en-GB" altLang="en-US">
                <a:latin typeface="Arial" panose="020B0604020202020204" pitchFamily="34" charset="0"/>
                <a:cs typeface="Arial" panose="020B0604020202020204" pitchFamily="34" charset="0"/>
              </a:rPr>
              <a:t>Do not direct trucks through areas of the site which you know to be soft or slippery.</a:t>
            </a:r>
          </a:p>
          <a:p>
            <a:r>
              <a:rPr lang="en-GB" altLang="en-US">
                <a:latin typeface="Arial" panose="020B0604020202020204" pitchFamily="34" charset="0"/>
                <a:cs typeface="Arial" panose="020B0604020202020204" pitchFamily="34" charset="0"/>
              </a:rPr>
              <a:t>Remember to check the concrete ticket </a:t>
            </a:r>
            <a:r>
              <a:rPr lang="en-GB" altLang="en-US" b="1">
                <a:latin typeface="Arial" panose="020B0604020202020204" pitchFamily="34" charset="0"/>
                <a:cs typeface="Arial" panose="020B0604020202020204" pitchFamily="34" charset="0"/>
              </a:rPr>
              <a:t>before</a:t>
            </a:r>
            <a:r>
              <a:rPr lang="en-GB" altLang="en-US">
                <a:latin typeface="Arial" panose="020B0604020202020204" pitchFamily="34" charset="0"/>
                <a:cs typeface="Arial" panose="020B0604020202020204" pitchFamily="34" charset="0"/>
              </a:rPr>
              <a:t> you place the concrete.  You should check that it is </a:t>
            </a:r>
            <a:r>
              <a:rPr lang="en-GB" altLang="en-US" u="sng">
                <a:latin typeface="Arial" panose="020B0604020202020204" pitchFamily="34" charset="0"/>
                <a:cs typeface="Arial" panose="020B0604020202020204" pitchFamily="34" charset="0"/>
              </a:rPr>
              <a:t>your</a:t>
            </a:r>
            <a:r>
              <a:rPr lang="en-GB" altLang="en-US">
                <a:latin typeface="Arial" panose="020B0604020202020204" pitchFamily="34" charset="0"/>
                <a:cs typeface="Arial" panose="020B0604020202020204" pitchFamily="34" charset="0"/>
              </a:rPr>
              <a:t> concrete, that it has had the required tests and that the concrete is not too old (limit is normally 2 hours from batching)</a:t>
            </a:r>
          </a:p>
          <a:p>
            <a:r>
              <a:rPr lang="en-GB" altLang="en-US">
                <a:latin typeface="Arial" panose="020B0604020202020204" pitchFamily="34" charset="0"/>
                <a:cs typeface="Arial" panose="020B0604020202020204" pitchFamily="34" charset="0"/>
              </a:rPr>
              <a:t>Remind drivers that they should wear PPE when exiting the cab.</a:t>
            </a:r>
          </a:p>
          <a:p>
            <a:r>
              <a:rPr lang="en-GB" altLang="en-US">
                <a:latin typeface="Arial" panose="020B0604020202020204" pitchFamily="34" charset="0"/>
                <a:cs typeface="Arial" panose="020B0604020202020204" pitchFamily="34" charset="0"/>
              </a:rPr>
              <a:t>Take care when opening the discharge chute. Keep hands and fingers clear.</a:t>
            </a:r>
          </a:p>
          <a:p>
            <a:pPr>
              <a:spcBef>
                <a:spcPct val="20000"/>
              </a:spcBef>
              <a:buFontTx/>
              <a:buChar char="•"/>
            </a:pPr>
            <a:r>
              <a:rPr lang="en-GB" altLang="en-US">
                <a:latin typeface="Arial" panose="020B0604020202020204" pitchFamily="34" charset="0"/>
                <a:cs typeface="Arial" panose="020B0604020202020204" pitchFamily="34" charset="0"/>
              </a:rPr>
              <a:t>Eye protection may be required when pouring concrete to protect from splashes.</a:t>
            </a:r>
          </a:p>
          <a:p>
            <a:pPr>
              <a:spcBef>
                <a:spcPct val="20000"/>
              </a:spcBef>
              <a:buFontTx/>
              <a:buChar char="•"/>
            </a:pPr>
            <a:r>
              <a:rPr lang="en-GB" altLang="en-US">
                <a:latin typeface="Arial" panose="020B0604020202020204" pitchFamily="34" charset="0"/>
                <a:cs typeface="Arial" panose="020B0604020202020204" pitchFamily="34" charset="0"/>
              </a:rPr>
              <a:t>Concrete trucks should wash out in a location which will not contaminate the environment.</a:t>
            </a:r>
          </a:p>
          <a:p>
            <a:pPr>
              <a:buNone/>
            </a:pPr>
            <a:endParaRPr lang="en-GB" altLang="en-US">
              <a:latin typeface="Arial" panose="020B0604020202020204" pitchFamily="34" charset="0"/>
              <a:cs typeface="Arial" panose="020B0604020202020204" pitchFamily="34" charset="0"/>
            </a:endParaRPr>
          </a:p>
          <a:p>
            <a:endParaRPr lang="en-GB" altLang="en-US"/>
          </a:p>
          <a:p>
            <a:endParaRPr lang="en-GB" altLang="en-US"/>
          </a:p>
          <a:p>
            <a:endParaRPr lang="en-GB"/>
          </a:p>
        </p:txBody>
      </p:sp>
      <p:sp>
        <p:nvSpPr>
          <p:cNvPr id="4" name="Title 3"/>
          <p:cNvSpPr>
            <a:spLocks noGrp="1"/>
          </p:cNvSpPr>
          <p:nvPr>
            <p:ph type="title"/>
          </p:nvPr>
        </p:nvSpPr>
        <p:spPr/>
        <p:txBody>
          <a:bodyPr/>
          <a:lstStyle/>
          <a:p>
            <a:r>
              <a:rPr lang="en-GB"/>
              <a:t>Ready Mix Concrete Trucks</a:t>
            </a:r>
          </a:p>
        </p:txBody>
      </p:sp>
      <p:sp>
        <p:nvSpPr>
          <p:cNvPr id="5" name="Content Placeholder 4"/>
          <p:cNvSpPr>
            <a:spLocks noGrp="1"/>
          </p:cNvSpPr>
          <p:nvPr>
            <p:ph sz="half" idx="13"/>
          </p:nvPr>
        </p:nvSpPr>
        <p:spPr>
          <a:xfrm>
            <a:off x="4672884" y="3993017"/>
            <a:ext cx="4199248" cy="2023470"/>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What should a reversing wagon have?</a:t>
            </a:r>
          </a:p>
          <a:p>
            <a:pPr marL="0" indent="0">
              <a:spcBef>
                <a:spcPct val="20000"/>
              </a:spcBef>
              <a:buNone/>
            </a:pPr>
            <a:r>
              <a:rPr lang="en-GB" altLang="en-US" b="1">
                <a:latin typeface="Arial" panose="020B0604020202020204" pitchFamily="34" charset="0"/>
                <a:cs typeface="Arial" panose="020B0604020202020204" pitchFamily="34" charset="0"/>
              </a:rPr>
              <a:t>Q. What should be provided at the edge of excavations?</a:t>
            </a:r>
          </a:p>
          <a:p>
            <a:pPr marL="0" indent="0">
              <a:spcBef>
                <a:spcPct val="20000"/>
              </a:spcBef>
              <a:buNone/>
            </a:pPr>
            <a:r>
              <a:rPr lang="en-GB" altLang="en-US" b="1">
                <a:latin typeface="Arial" panose="020B0604020202020204" pitchFamily="34" charset="0"/>
                <a:cs typeface="Arial" panose="020B0604020202020204" pitchFamily="34" charset="0"/>
              </a:rPr>
              <a:t>Q. What should drivers wear when they exit their cabs?</a:t>
            </a:r>
          </a:p>
          <a:p>
            <a:endParaRPr lang="en-GB"/>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02/07  </a:t>
            </a:r>
          </a:p>
        </p:txBody>
      </p:sp>
    </p:spTree>
    <p:extLst>
      <p:ext uri="{BB962C8B-B14F-4D97-AF65-F5344CB8AC3E}">
        <p14:creationId xmlns:p14="http://schemas.microsoft.com/office/powerpoint/2010/main" val="1545862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69015" y="897240"/>
            <a:ext cx="4574985" cy="1686934"/>
          </a:xfrm>
        </p:spPr>
        <p:txBody>
          <a:bodyPr>
            <a:normAutofit/>
          </a:bodyPr>
          <a:lstStyle/>
          <a:p>
            <a:pPr>
              <a:spcBef>
                <a:spcPct val="20000"/>
              </a:spcBef>
              <a:buFontTx/>
              <a:buChar char="•"/>
            </a:pPr>
            <a:r>
              <a:rPr lang="en-GB" altLang="en-US" sz="1200">
                <a:latin typeface="Arial" panose="020B0604020202020204" pitchFamily="34" charset="0"/>
                <a:cs typeface="Arial" panose="020B0604020202020204" pitchFamily="34" charset="0"/>
              </a:rPr>
              <a:t>When lights are in use remember to place a drip tray under the engine compartment, check and empty the drip tray regularly</a:t>
            </a:r>
          </a:p>
          <a:p>
            <a:pPr>
              <a:spcBef>
                <a:spcPct val="20000"/>
              </a:spcBef>
              <a:buFontTx/>
              <a:buChar char="•"/>
            </a:pPr>
            <a:r>
              <a:rPr lang="en-GB" altLang="en-US" sz="1200">
                <a:latin typeface="Arial" panose="020B0604020202020204" pitchFamily="34" charset="0"/>
                <a:cs typeface="Arial" panose="020B0604020202020204" pitchFamily="34" charset="0"/>
              </a:rPr>
              <a:t>When erecting lights consider those around you prior to placing them. Ensure lights shine towards where you need them and not outside the site or into public areas or other contractors work areas.</a:t>
            </a:r>
          </a:p>
          <a:p>
            <a:endParaRPr lang="en-GB"/>
          </a:p>
        </p:txBody>
      </p:sp>
      <p:sp>
        <p:nvSpPr>
          <p:cNvPr id="4" name="Title 3"/>
          <p:cNvSpPr>
            <a:spLocks noGrp="1"/>
          </p:cNvSpPr>
          <p:nvPr>
            <p:ph type="title"/>
          </p:nvPr>
        </p:nvSpPr>
        <p:spPr/>
        <p:txBody>
          <a:bodyPr/>
          <a:lstStyle/>
          <a:p>
            <a:r>
              <a:rPr lang="en-GB"/>
              <a:t>Tower Lights</a:t>
            </a:r>
          </a:p>
        </p:txBody>
      </p:sp>
      <p:sp>
        <p:nvSpPr>
          <p:cNvPr id="5" name="Content Placeholder 4"/>
          <p:cNvSpPr>
            <a:spLocks noGrp="1"/>
          </p:cNvSpPr>
          <p:nvPr>
            <p:ph sz="half" idx="13"/>
          </p:nvPr>
        </p:nvSpPr>
        <p:spPr>
          <a:xfrm>
            <a:off x="4572000" y="4736379"/>
            <a:ext cx="4572000" cy="1540975"/>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What must you do before using tower lights?</a:t>
            </a:r>
          </a:p>
          <a:p>
            <a:pPr marL="0" indent="0">
              <a:spcBef>
                <a:spcPct val="50000"/>
              </a:spcBef>
              <a:buNone/>
            </a:pPr>
            <a:r>
              <a:rPr lang="en-GB" altLang="en-US" sz="1400" b="1">
                <a:latin typeface="Arial" panose="020B0604020202020204" pitchFamily="34" charset="0"/>
                <a:cs typeface="Arial" panose="020B0604020202020204" pitchFamily="34" charset="0"/>
              </a:rPr>
              <a:t>Q. What must you check prior to using the winch?</a:t>
            </a:r>
          </a:p>
          <a:p>
            <a:pPr marL="0" indent="0">
              <a:spcBef>
                <a:spcPct val="50000"/>
              </a:spcBef>
              <a:buNone/>
            </a:pPr>
            <a:r>
              <a:rPr lang="en-GB" altLang="en-US" sz="1400" b="1">
                <a:latin typeface="Arial" panose="020B0604020202020204" pitchFamily="34" charset="0"/>
                <a:cs typeface="Arial" panose="020B0604020202020204" pitchFamily="34" charset="0"/>
              </a:rPr>
              <a:t>Q. What must you have with the lights when they are in use?</a:t>
            </a:r>
          </a:p>
          <a:p>
            <a:endParaRPr lang="en-GB"/>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02/08 </a:t>
            </a:r>
          </a:p>
        </p:txBody>
      </p:sp>
      <p:sp>
        <p:nvSpPr>
          <p:cNvPr id="7" name="Rectangle 6"/>
          <p:cNvSpPr/>
          <p:nvPr/>
        </p:nvSpPr>
        <p:spPr>
          <a:xfrm>
            <a:off x="24301" y="897240"/>
            <a:ext cx="4572000" cy="5390386"/>
          </a:xfrm>
          <a:prstGeom prst="rect">
            <a:avLst/>
          </a:prstGeom>
        </p:spPr>
        <p:txBody>
          <a:bodyPr>
            <a:spAutoFit/>
          </a:bodyPr>
          <a:lstStyle/>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Task lighting is important when ambient light levels are low. The most common method of providing task lighting is by using tower lights.</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Always read the operators manual and safety instructions prior to using any lights as each manufacturers  tower lights are slightly different</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To erect</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Extend outriggers and ensure trailer is level</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Connect the earth to the ground rod &amp; drive it into the ground – ensure the area is clear from underground services.</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Engage the flat spring latch and release mast from support</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Check winch rope and using winch raise mast to upright position</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Engage latch in strike plate and tighten into position</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Release the flat spring light and winch up lights – check for overhead cables and other obstructions prior to raising lights</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To lower</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Check trailer is level and outriggers are secure</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Lower lights until latch clicks in</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Tighten winch cable to secure</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Release latch from strike plate &amp; fold mast down</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Secure to mast support</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Remove earth rod, raise jacks and rear stand</a:t>
            </a:r>
          </a:p>
          <a:p>
            <a:pPr marL="228600" lvl="0" indent="-228600">
              <a:lnSpc>
                <a:spcPct val="120000"/>
              </a:lnSpc>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Retract outriggers</a:t>
            </a:r>
          </a:p>
        </p:txBody>
      </p:sp>
      <p:pic>
        <p:nvPicPr>
          <p:cNvPr id="8" name="Picture 7"/>
          <p:cNvPicPr>
            <a:picLocks noChangeAspect="1"/>
          </p:cNvPicPr>
          <p:nvPr/>
        </p:nvPicPr>
        <p:blipFill>
          <a:blip r:embed="rId2"/>
          <a:stretch>
            <a:fillRect/>
          </a:stretch>
        </p:blipFill>
        <p:spPr>
          <a:xfrm>
            <a:off x="6110173" y="2594446"/>
            <a:ext cx="1492667" cy="2119481"/>
          </a:xfrm>
          <a:prstGeom prst="rect">
            <a:avLst/>
          </a:prstGeom>
        </p:spPr>
      </p:pic>
    </p:spTree>
    <p:extLst>
      <p:ext uri="{BB962C8B-B14F-4D97-AF65-F5344CB8AC3E}">
        <p14:creationId xmlns:p14="http://schemas.microsoft.com/office/powerpoint/2010/main" val="2987660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2757379"/>
          </a:xfrm>
        </p:spPr>
        <p:txBody>
          <a:bodyPr>
            <a:noAutofit/>
          </a:bodyPr>
          <a:lstStyle/>
          <a:p>
            <a:r>
              <a:rPr lang="en-GB" altLang="en-US" sz="1200">
                <a:latin typeface="Arial" panose="020B0604020202020204" pitchFamily="34" charset="0"/>
                <a:cs typeface="Arial" panose="020B0604020202020204" pitchFamily="34" charset="0"/>
              </a:rPr>
              <a:t>Fabric slings come in two types; </a:t>
            </a:r>
            <a:r>
              <a:rPr lang="en-GB" altLang="en-US" sz="1200" b="1">
                <a:latin typeface="Arial" panose="020B0604020202020204" pitchFamily="34" charset="0"/>
                <a:cs typeface="Arial" panose="020B0604020202020204" pitchFamily="34" charset="0"/>
              </a:rPr>
              <a:t>Flat Web Slings</a:t>
            </a:r>
            <a:r>
              <a:rPr lang="en-GB" altLang="en-US" sz="1200">
                <a:latin typeface="Arial" panose="020B0604020202020204" pitchFamily="34" charset="0"/>
                <a:cs typeface="Arial" panose="020B0604020202020204" pitchFamily="34" charset="0"/>
              </a:rPr>
              <a:t> and </a:t>
            </a:r>
            <a:r>
              <a:rPr lang="en-GB" altLang="en-US" sz="1200" b="1">
                <a:latin typeface="Arial" panose="020B0604020202020204" pitchFamily="34" charset="0"/>
                <a:cs typeface="Arial" panose="020B0604020202020204" pitchFamily="34" charset="0"/>
              </a:rPr>
              <a:t>Round Slings</a:t>
            </a:r>
            <a:endParaRPr lang="en-US" altLang="en-US" sz="1200">
              <a:latin typeface="Arial" panose="020B0604020202020204" pitchFamily="34" charset="0"/>
              <a:cs typeface="Arial" panose="020B0604020202020204" pitchFamily="34" charset="0"/>
            </a:endParaRPr>
          </a:p>
          <a:p>
            <a:r>
              <a:rPr lang="en-GB" altLang="en-US" sz="1200">
                <a:latin typeface="Arial" panose="020B0604020202020204" pitchFamily="34" charset="0"/>
                <a:cs typeface="Arial" panose="020B0604020202020204" pitchFamily="34" charset="0"/>
              </a:rPr>
              <a:t>A </a:t>
            </a:r>
            <a:r>
              <a:rPr lang="en-GB" altLang="en-US" sz="1200" b="1">
                <a:latin typeface="Arial" panose="020B0604020202020204" pitchFamily="34" charset="0"/>
                <a:cs typeface="Arial" panose="020B0604020202020204" pitchFamily="34" charset="0"/>
              </a:rPr>
              <a:t>flat sling</a:t>
            </a:r>
            <a:r>
              <a:rPr lang="en-GB" altLang="en-US" sz="1200">
                <a:latin typeface="Arial" panose="020B0604020202020204" pitchFamily="34" charset="0"/>
                <a:cs typeface="Arial" panose="020B0604020202020204" pitchFamily="34" charset="0"/>
              </a:rPr>
              <a:t> is made of woven polyester and can be Simplex, Duplex or </a:t>
            </a:r>
            <a:r>
              <a:rPr lang="en-GB" altLang="en-US" sz="1200" err="1">
                <a:latin typeface="Arial" panose="020B0604020202020204" pitchFamily="34" charset="0"/>
                <a:cs typeface="Arial" panose="020B0604020202020204" pitchFamily="34" charset="0"/>
              </a:rPr>
              <a:t>Quadplex</a:t>
            </a:r>
            <a:r>
              <a:rPr lang="en-GB" altLang="en-US" sz="1200">
                <a:latin typeface="Arial" panose="020B0604020202020204" pitchFamily="34" charset="0"/>
                <a:cs typeface="Arial" panose="020B0604020202020204" pitchFamily="34" charset="0"/>
              </a:rPr>
              <a:t> depending on the number of layers.</a:t>
            </a:r>
            <a:endParaRPr lang="en-US" altLang="en-US" sz="1200">
              <a:latin typeface="Arial" panose="020B0604020202020204" pitchFamily="34" charset="0"/>
              <a:cs typeface="Arial" panose="020B0604020202020204" pitchFamily="34" charset="0"/>
            </a:endParaRPr>
          </a:p>
          <a:p>
            <a:r>
              <a:rPr lang="en-GB" altLang="en-US" sz="1200">
                <a:latin typeface="Arial" panose="020B0604020202020204" pitchFamily="34" charset="0"/>
                <a:cs typeface="Arial" panose="020B0604020202020204" pitchFamily="34" charset="0"/>
              </a:rPr>
              <a:t>A </a:t>
            </a:r>
            <a:r>
              <a:rPr lang="en-GB" altLang="en-US" sz="1200" b="1">
                <a:latin typeface="Arial" panose="020B0604020202020204" pitchFamily="34" charset="0"/>
                <a:cs typeface="Arial" panose="020B0604020202020204" pitchFamily="34" charset="0"/>
              </a:rPr>
              <a:t>Round Sling</a:t>
            </a:r>
            <a:r>
              <a:rPr lang="en-GB" altLang="en-US" sz="1200">
                <a:latin typeface="Arial" panose="020B0604020202020204" pitchFamily="34" charset="0"/>
                <a:cs typeface="Arial" panose="020B0604020202020204" pitchFamily="34" charset="0"/>
              </a:rPr>
              <a:t> has an abrasion resistant outer cover with the load-bearing fibres inside</a:t>
            </a:r>
            <a:endParaRPr lang="en-GB" altLang="en-US" sz="1200" b="1">
              <a:latin typeface="Arial" panose="020B0604020202020204" pitchFamily="34" charset="0"/>
              <a:cs typeface="Arial" panose="020B0604020202020204" pitchFamily="34" charset="0"/>
            </a:endParaRPr>
          </a:p>
          <a:p>
            <a:r>
              <a:rPr lang="en-GB" altLang="en-US" sz="1200">
                <a:latin typeface="Arial" panose="020B0604020202020204" pitchFamily="34" charset="0"/>
                <a:cs typeface="Arial" panose="020B0604020202020204" pitchFamily="34" charset="0"/>
              </a:rPr>
              <a:t>The lifting capacity of a sling is given by a </a:t>
            </a:r>
            <a:r>
              <a:rPr lang="en-GB" altLang="en-US" sz="1200" b="1">
                <a:latin typeface="Arial" panose="020B0604020202020204" pitchFamily="34" charset="0"/>
                <a:cs typeface="Arial" panose="020B0604020202020204" pitchFamily="34" charset="0"/>
              </a:rPr>
              <a:t>colour code </a:t>
            </a:r>
            <a:r>
              <a:rPr lang="en-GB" altLang="en-US" sz="1200">
                <a:latin typeface="Arial" panose="020B0604020202020204" pitchFamily="34" charset="0"/>
                <a:cs typeface="Arial" panose="020B0604020202020204" pitchFamily="34" charset="0"/>
              </a:rPr>
              <a:t>and the number of </a:t>
            </a:r>
            <a:r>
              <a:rPr lang="en-GB" altLang="en-US" sz="1200" b="1">
                <a:latin typeface="Arial" panose="020B0604020202020204" pitchFamily="34" charset="0"/>
                <a:cs typeface="Arial" panose="020B0604020202020204" pitchFamily="34" charset="0"/>
              </a:rPr>
              <a:t>black stripes </a:t>
            </a:r>
            <a:r>
              <a:rPr lang="en-GB" altLang="en-US" sz="1200">
                <a:latin typeface="Arial" panose="020B0604020202020204" pitchFamily="34" charset="0"/>
                <a:cs typeface="Arial" panose="020B0604020202020204" pitchFamily="34" charset="0"/>
              </a:rPr>
              <a:t>on the sling.</a:t>
            </a:r>
            <a:endParaRPr lang="en-US" altLang="en-US" sz="1200">
              <a:latin typeface="Arial" panose="020B0604020202020204" pitchFamily="34" charset="0"/>
              <a:cs typeface="Arial" panose="020B0604020202020204" pitchFamily="34" charset="0"/>
            </a:endParaRPr>
          </a:p>
          <a:p>
            <a:r>
              <a:rPr lang="en-GB" altLang="en-US" sz="1200">
                <a:latin typeface="Arial" panose="020B0604020202020204" pitchFamily="34" charset="0"/>
                <a:cs typeface="Arial" panose="020B0604020202020204" pitchFamily="34" charset="0"/>
              </a:rPr>
              <a:t>The number of stripes gives the SWL in tonnes, up to a maximum of 8 stripes.</a:t>
            </a:r>
          </a:p>
          <a:p>
            <a:r>
              <a:rPr lang="en-GB" altLang="en-US" sz="1200">
                <a:latin typeface="Arial" panose="020B0604020202020204" pitchFamily="34" charset="0"/>
                <a:cs typeface="Arial" panose="020B0604020202020204" pitchFamily="34" charset="0"/>
              </a:rPr>
              <a:t>Other colours are in use up to 8 tonnes.  The three most common are:</a:t>
            </a:r>
          </a:p>
          <a:p>
            <a:pPr marL="0" indent="0">
              <a:buNone/>
            </a:pPr>
            <a:endParaRPr lang="en-GB" altLang="en-US" sz="1200" b="1">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p:txBody>
          <a:bodyPr/>
          <a:lstStyle/>
          <a:p>
            <a:pPr marL="0" indent="0" algn="ctr">
              <a:spcBef>
                <a:spcPct val="20000"/>
              </a:spcBef>
              <a:buNone/>
            </a:pPr>
            <a:r>
              <a:rPr lang="en-GB" altLang="en-US" b="1" u="sng">
                <a:latin typeface="Arial" panose="020B0604020202020204" pitchFamily="34" charset="0"/>
                <a:cs typeface="Arial" panose="020B0604020202020204" pitchFamily="34" charset="0"/>
              </a:rPr>
              <a:t>Did You Know?</a:t>
            </a:r>
          </a:p>
          <a:p>
            <a:pPr marL="0" indent="0" algn="ctr">
              <a:spcBef>
                <a:spcPct val="20000"/>
              </a:spcBef>
              <a:buNone/>
            </a:pPr>
            <a:r>
              <a:rPr lang="en-GB" altLang="en-US" sz="1400">
                <a:latin typeface="Arial" panose="020B0604020202020204" pitchFamily="34" charset="0"/>
                <a:cs typeface="Arial" panose="020B0604020202020204" pitchFamily="34" charset="0"/>
              </a:rPr>
              <a:t>The lifting capacity of a sling depends on how it is slung; Choke 80%, U basket 200%, 90° basket 100%</a:t>
            </a:r>
          </a:p>
          <a:p>
            <a:pPr marL="0" indent="0">
              <a:buNone/>
            </a:pPr>
            <a:endParaRPr lang="en-GB"/>
          </a:p>
        </p:txBody>
      </p:sp>
      <p:sp>
        <p:nvSpPr>
          <p:cNvPr id="4" name="Title 3"/>
          <p:cNvSpPr>
            <a:spLocks noGrp="1"/>
          </p:cNvSpPr>
          <p:nvPr>
            <p:ph type="title"/>
          </p:nvPr>
        </p:nvSpPr>
        <p:spPr/>
        <p:txBody>
          <a:bodyPr/>
          <a:lstStyle/>
          <a:p>
            <a:r>
              <a:rPr lang="en-GB"/>
              <a:t>Use of Fabric Slings</a:t>
            </a:r>
          </a:p>
        </p:txBody>
      </p:sp>
      <p:sp>
        <p:nvSpPr>
          <p:cNvPr id="5" name="Content Placeholder 4"/>
          <p:cNvSpPr>
            <a:spLocks noGrp="1"/>
          </p:cNvSpPr>
          <p:nvPr>
            <p:ph sz="half" idx="13"/>
          </p:nvPr>
        </p:nvSpPr>
        <p:spPr>
          <a:xfrm>
            <a:off x="4581938" y="4721472"/>
            <a:ext cx="4572000" cy="1397321"/>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is the SWL of a green sling?</a:t>
            </a:r>
          </a:p>
          <a:p>
            <a:pPr marL="0" indent="0">
              <a:spcBef>
                <a:spcPct val="20000"/>
              </a:spcBef>
              <a:buNone/>
            </a:pPr>
            <a:r>
              <a:rPr lang="en-GB" altLang="en-US" sz="1400" b="1">
                <a:latin typeface="Arial" panose="020B0604020202020204" pitchFamily="34" charset="0"/>
                <a:cs typeface="Arial" panose="020B0604020202020204" pitchFamily="34" charset="0"/>
              </a:rPr>
              <a:t>Q. What would 3 black lines on a sling mean? What colour would it be?</a:t>
            </a:r>
          </a:p>
          <a:p>
            <a:pPr marL="0" indent="0">
              <a:spcBef>
                <a:spcPct val="20000"/>
              </a:spcBef>
              <a:buNone/>
            </a:pPr>
            <a:r>
              <a:rPr lang="en-GB" altLang="en-US" sz="1400" b="1">
                <a:latin typeface="Arial" panose="020B0604020202020204" pitchFamily="34" charset="0"/>
                <a:cs typeface="Arial" panose="020B0604020202020204" pitchFamily="34" charset="0"/>
              </a:rPr>
              <a:t>Q. What can you lift with a purple sling using a choke?</a:t>
            </a:r>
          </a:p>
          <a:p>
            <a:endParaRPr lang="en-GB"/>
          </a:p>
        </p:txBody>
      </p:sp>
      <p:sp>
        <p:nvSpPr>
          <p:cNvPr id="6" name="Date Placeholder 4"/>
          <p:cNvSpPr txBox="1">
            <a:spLocks/>
          </p:cNvSpPr>
          <p:nvPr/>
        </p:nvSpPr>
        <p:spPr>
          <a:xfrm>
            <a:off x="1143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02/09</a:t>
            </a:r>
          </a:p>
        </p:txBody>
      </p:sp>
      <p:pic>
        <p:nvPicPr>
          <p:cNvPr id="7" name="Picture 6" descr="Pictur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6429" y="2007014"/>
            <a:ext cx="3340156" cy="25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30" y="4598368"/>
            <a:ext cx="4572000" cy="1643527"/>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Always inspect before use and do not use a damaged sling for lifting</a:t>
            </a:r>
            <a:endParaRPr lang="en-US" altLang="en-US" sz="120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The sling must not be used on loads with sharp edges unless the edge is protected.</a:t>
            </a:r>
            <a:endParaRPr lang="en-US" altLang="en-US" sz="120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Do not knot slings or use a sling with a knot.</a:t>
            </a:r>
            <a:endParaRPr lang="en-US" altLang="en-US" sz="120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Do not re-use “one trip” after they have been removed from the load.  Destroy them .</a:t>
            </a:r>
            <a:endParaRPr lang="en-GB" altLang="en-US" sz="1200" b="1">
              <a:solidFill>
                <a:prstClr val="black"/>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628249302"/>
              </p:ext>
            </p:extLst>
          </p:nvPr>
        </p:nvGraphicFramePr>
        <p:xfrm>
          <a:off x="513604" y="3597731"/>
          <a:ext cx="3810000" cy="9144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279400">
                <a:tc>
                  <a:txBody>
                    <a:bodyPr/>
                    <a:lstStyle/>
                    <a:p>
                      <a:r>
                        <a:rPr lang="en-GB" sz="1400"/>
                        <a:t>Purple</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sz="1400" b="0">
                          <a:solidFill>
                            <a:schemeClr val="tx1"/>
                          </a:solidFill>
                        </a:rPr>
                        <a:t>1 tonne/stripes</a:t>
                      </a:r>
                      <a:endParaRPr lang="en-US"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4800">
                <a:tc>
                  <a:txBody>
                    <a:bodyPr/>
                    <a:lstStyle/>
                    <a:p>
                      <a:r>
                        <a:rPr lang="en-GB" sz="1400">
                          <a:solidFill>
                            <a:schemeClr val="bg1"/>
                          </a:solidFill>
                        </a:rPr>
                        <a:t>Green</a:t>
                      </a:r>
                      <a:endParaRPr lang="en-US" sz="14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400">
                          <a:solidFill>
                            <a:schemeClr val="tx1"/>
                          </a:solidFill>
                        </a:rPr>
                        <a:t>2 tonne/stripes</a:t>
                      </a:r>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04800">
                <a:tc>
                  <a:txBody>
                    <a:bodyPr/>
                    <a:lstStyle/>
                    <a:p>
                      <a:r>
                        <a:rPr lang="en-GB" sz="1400"/>
                        <a:t>Yellow</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a:t>3 tonne/stripes</a:t>
                      </a: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34724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04103"/>
          </a:xfrm>
        </p:spPr>
        <p:txBody>
          <a:bodyPr>
            <a:noAutofit/>
          </a:bodyPr>
          <a:lstStyle/>
          <a:p>
            <a:pPr>
              <a:spcBef>
                <a:spcPct val="50000"/>
              </a:spcBef>
            </a:pPr>
            <a:r>
              <a:rPr lang="en-GB" altLang="en-US" sz="950">
                <a:latin typeface="Arial" panose="020B0604020202020204" pitchFamily="34" charset="0"/>
                <a:cs typeface="Arial" panose="020B0604020202020204" pitchFamily="34" charset="0"/>
              </a:rPr>
              <a:t>The slings have been placed on the loads prior to shipment for your safety. Do not access the trailer to attach slings to the crane hook unless suitable edge protection is in place.</a:t>
            </a:r>
          </a:p>
          <a:p>
            <a:pPr>
              <a:spcBef>
                <a:spcPct val="50000"/>
              </a:spcBef>
            </a:pPr>
            <a:r>
              <a:rPr lang="en-GB" altLang="en-US" sz="950">
                <a:latin typeface="Arial" panose="020B0604020202020204" pitchFamily="34" charset="0"/>
                <a:cs typeface="Arial" panose="020B0604020202020204" pitchFamily="34" charset="0"/>
              </a:rPr>
              <a:t>The slings supplied are flat woven webbing slings, made of man made fibre for general purpose use.</a:t>
            </a:r>
          </a:p>
          <a:p>
            <a:pPr>
              <a:spcBef>
                <a:spcPct val="50000"/>
              </a:spcBef>
            </a:pPr>
            <a:r>
              <a:rPr lang="en-GB" altLang="en-US" sz="950">
                <a:latin typeface="Arial" panose="020B0604020202020204" pitchFamily="34" charset="0"/>
                <a:cs typeface="Arial" panose="020B0604020202020204" pitchFamily="34" charset="0"/>
              </a:rPr>
              <a:t>Single Trip Slings are easily identified as they are generally white or blue in colour and will state the scope of use on the safe working load tag.</a:t>
            </a:r>
          </a:p>
          <a:p>
            <a:pPr>
              <a:spcBef>
                <a:spcPct val="50000"/>
              </a:spcBef>
            </a:pPr>
            <a:r>
              <a:rPr lang="en-GB" altLang="en-US" sz="950">
                <a:latin typeface="Arial" panose="020B0604020202020204" pitchFamily="34" charset="0"/>
                <a:cs typeface="Arial" panose="020B0604020202020204" pitchFamily="34" charset="0"/>
              </a:rPr>
              <a:t>The slings are thoroughly examined in the same way as other slings and lifting accessories and, to comply with LOLER ’98 will have certificates of thorough examination</a:t>
            </a:r>
          </a:p>
          <a:p>
            <a:pPr>
              <a:spcBef>
                <a:spcPct val="50000"/>
              </a:spcBef>
            </a:pPr>
            <a:r>
              <a:rPr lang="en-GB" altLang="en-US" sz="950">
                <a:latin typeface="Arial" panose="020B0604020202020204" pitchFamily="34" charset="0"/>
                <a:cs typeface="Arial" panose="020B0604020202020204" pitchFamily="34" charset="0"/>
              </a:rPr>
              <a:t>Check that the sling is still correctly attached to the load prior to placing the sling on the crane hook.</a:t>
            </a:r>
          </a:p>
          <a:p>
            <a:pPr>
              <a:spcBef>
                <a:spcPct val="50000"/>
              </a:spcBef>
            </a:pPr>
            <a:r>
              <a:rPr lang="en-GB" altLang="en-US" sz="950">
                <a:latin typeface="Arial" panose="020B0604020202020204" pitchFamily="34" charset="0"/>
                <a:cs typeface="Arial" panose="020B0604020202020204" pitchFamily="34" charset="0"/>
              </a:rPr>
              <a:t>Check that the sling has not be damaged during transit from the suppliers depot. Look cuts, tears and signs of heavy abrasion.</a:t>
            </a:r>
          </a:p>
          <a:p>
            <a:pPr>
              <a:spcBef>
                <a:spcPct val="50000"/>
              </a:spcBef>
            </a:pPr>
            <a:r>
              <a:rPr lang="en-GB" altLang="en-US" sz="950">
                <a:latin typeface="Arial" panose="020B0604020202020204" pitchFamily="34" charset="0"/>
                <a:cs typeface="Arial" panose="020B0604020202020204" pitchFamily="34" charset="0"/>
              </a:rPr>
              <a:t>Check that the sling has not been trapped between loads prior to lifting.</a:t>
            </a:r>
          </a:p>
          <a:p>
            <a:pPr>
              <a:spcBef>
                <a:spcPct val="50000"/>
              </a:spcBef>
            </a:pPr>
            <a:r>
              <a:rPr lang="en-GB" altLang="en-US" sz="950">
                <a:latin typeface="Arial" panose="020B0604020202020204" pitchFamily="34" charset="0"/>
                <a:cs typeface="Arial" panose="020B0604020202020204" pitchFamily="34" charset="0"/>
              </a:rPr>
              <a:t>Report any defects found to your supervisor.</a:t>
            </a:r>
          </a:p>
          <a:p>
            <a:pPr>
              <a:spcBef>
                <a:spcPct val="50000"/>
              </a:spcBef>
            </a:pPr>
            <a:r>
              <a:rPr lang="en-GB" altLang="en-US" sz="950">
                <a:latin typeface="Arial" panose="020B0604020202020204" pitchFamily="34" charset="0"/>
                <a:cs typeface="Arial" panose="020B0604020202020204" pitchFamily="34" charset="0"/>
              </a:rPr>
              <a:t>Ensure that the sling is not trapped and damaged when placing the load on the ground.</a:t>
            </a:r>
          </a:p>
          <a:p>
            <a:pPr>
              <a:spcBef>
                <a:spcPct val="50000"/>
              </a:spcBef>
            </a:pPr>
            <a:r>
              <a:rPr lang="en-GB" altLang="en-US" sz="950">
                <a:latin typeface="Arial" panose="020B0604020202020204" pitchFamily="34" charset="0"/>
                <a:cs typeface="Arial" panose="020B0604020202020204" pitchFamily="34" charset="0"/>
              </a:rPr>
              <a:t>If the slings remain attached to the load after lifting from the trailer, the slings must be checked again before the load can be lifted. The load can be lifted once more only, to its point of use</a:t>
            </a:r>
            <a:r>
              <a:rPr lang="en-GB" altLang="en-US" sz="950" i="1">
                <a:solidFill>
                  <a:schemeClr val="accent2"/>
                </a:solidFill>
                <a:latin typeface="Arial" panose="020B0604020202020204" pitchFamily="34" charset="0"/>
                <a:cs typeface="Arial" panose="020B0604020202020204" pitchFamily="34" charset="0"/>
              </a:rPr>
              <a:t>.</a:t>
            </a:r>
          </a:p>
          <a:p>
            <a:pPr>
              <a:spcBef>
                <a:spcPct val="50000"/>
              </a:spcBef>
            </a:pPr>
            <a:r>
              <a:rPr lang="en-GB" altLang="en-US" sz="950">
                <a:latin typeface="Arial" panose="020B0604020202020204" pitchFamily="34" charset="0"/>
                <a:cs typeface="Arial" panose="020B0604020202020204" pitchFamily="34" charset="0"/>
              </a:rPr>
              <a:t>Once the sling has been removed from the load the sling must be destroyed.</a:t>
            </a:r>
          </a:p>
          <a:p>
            <a:pPr>
              <a:spcBef>
                <a:spcPct val="50000"/>
              </a:spcBef>
            </a:pPr>
            <a:r>
              <a:rPr lang="en-GB" altLang="en-US" sz="950">
                <a:latin typeface="Arial" panose="020B0604020202020204" pitchFamily="34" charset="0"/>
                <a:cs typeface="Arial" panose="020B0604020202020204" pitchFamily="34" charset="0"/>
              </a:rPr>
              <a:t>The sling should be cut so that it cannot be reused by others.</a:t>
            </a:r>
          </a:p>
          <a:p>
            <a:pPr>
              <a:spcBef>
                <a:spcPct val="50000"/>
              </a:spcBef>
            </a:pPr>
            <a:r>
              <a:rPr lang="en-GB" altLang="en-US" sz="950">
                <a:latin typeface="Arial" panose="020B0604020202020204" pitchFamily="34" charset="0"/>
                <a:cs typeface="Arial" panose="020B0604020202020204" pitchFamily="34" charset="0"/>
              </a:rPr>
              <a:t>Ensure that the slings are placed in the correct skips on site and not left to accumulate.</a:t>
            </a:r>
          </a:p>
          <a:p>
            <a:endParaRPr lang="en-GB" sz="80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77908" y="2173191"/>
            <a:ext cx="2357200" cy="3141931"/>
          </a:xfrm>
        </p:spPr>
      </p:pic>
      <p:sp>
        <p:nvSpPr>
          <p:cNvPr id="4" name="Title 3"/>
          <p:cNvSpPr>
            <a:spLocks noGrp="1"/>
          </p:cNvSpPr>
          <p:nvPr>
            <p:ph type="title"/>
          </p:nvPr>
        </p:nvSpPr>
        <p:spPr/>
        <p:txBody>
          <a:bodyPr/>
          <a:lstStyle/>
          <a:p>
            <a:r>
              <a:rPr lang="en-GB"/>
              <a:t>Single Trip Slings</a:t>
            </a:r>
          </a:p>
        </p:txBody>
      </p:sp>
      <p:sp>
        <p:nvSpPr>
          <p:cNvPr id="5" name="Content Placeholder 4"/>
          <p:cNvSpPr>
            <a:spLocks noGrp="1"/>
          </p:cNvSpPr>
          <p:nvPr>
            <p:ph sz="half" idx="13"/>
          </p:nvPr>
        </p:nvSpPr>
        <p:spPr>
          <a:xfrm>
            <a:off x="4570508" y="5303162"/>
            <a:ext cx="4572000" cy="987910"/>
          </a:xfrm>
        </p:spPr>
        <p:txBody>
          <a:bodyPr>
            <a:noAutofit/>
          </a:bodyPr>
          <a:lstStyle/>
          <a:p>
            <a:pPr marL="0" indent="0">
              <a:buNone/>
            </a:pPr>
            <a:r>
              <a:rPr lang="en-GB" altLang="en-US" sz="1200" b="1">
                <a:latin typeface="Arial" panose="020B0604020202020204" pitchFamily="34" charset="0"/>
                <a:cs typeface="Arial" panose="020B0604020202020204" pitchFamily="34" charset="0"/>
              </a:rPr>
              <a:t>Q. Typically, what colours will single trip slings be?</a:t>
            </a:r>
          </a:p>
          <a:p>
            <a:pPr marL="0" indent="0">
              <a:buNone/>
            </a:pPr>
            <a:r>
              <a:rPr lang="en-GB" altLang="en-US" sz="1200" b="1">
                <a:latin typeface="Arial" panose="020B0604020202020204" pitchFamily="34" charset="0"/>
                <a:cs typeface="Arial" panose="020B0604020202020204" pitchFamily="34" charset="0"/>
              </a:rPr>
              <a:t>Q. What is the purpose of the load being pre-slung?</a:t>
            </a:r>
          </a:p>
          <a:p>
            <a:pPr marL="0" indent="0">
              <a:buNone/>
            </a:pPr>
            <a:r>
              <a:rPr lang="en-GB" altLang="en-US" sz="1200" b="1">
                <a:latin typeface="Arial" panose="020B0604020202020204" pitchFamily="34" charset="0"/>
                <a:cs typeface="Arial" panose="020B0604020202020204" pitchFamily="34" charset="0"/>
              </a:rPr>
              <a:t>Q. What checks should be made to the slings prior to use?</a:t>
            </a:r>
          </a:p>
          <a:p>
            <a:endParaRPr lang="en-GB"/>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02/10  </a:t>
            </a:r>
          </a:p>
        </p:txBody>
      </p:sp>
      <p:sp>
        <p:nvSpPr>
          <p:cNvPr id="3" name="TextBox 2"/>
          <p:cNvSpPr txBox="1"/>
          <p:nvPr/>
        </p:nvSpPr>
        <p:spPr>
          <a:xfrm>
            <a:off x="4581938" y="954044"/>
            <a:ext cx="4389784" cy="1231106"/>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200">
                <a:latin typeface="Arial" panose="020B0604020202020204" pitchFamily="34" charset="0"/>
                <a:cs typeface="Arial" panose="020B0604020202020204" pitchFamily="34" charset="0"/>
              </a:rPr>
              <a:t>Single trip slings were originally introduced to pre-sling loads and eliminate the need to climb onto the back of lorries or trailers. </a:t>
            </a:r>
          </a:p>
          <a:p>
            <a:pPr algn="ctr"/>
            <a:r>
              <a:rPr lang="en-GB" sz="1200">
                <a:latin typeface="Arial" panose="020B0604020202020204" pitchFamily="34" charset="0"/>
                <a:cs typeface="Arial" panose="020B0604020202020204" pitchFamily="34" charset="0"/>
              </a:rPr>
              <a:t>The terms ‘Disposable’, ‘One use’ and ‘Single purpose’ have also been used to describe the use of the slings in the past. </a:t>
            </a:r>
            <a:endParaRPr lang="en-GB"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27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nSpc>
                <a:spcPct val="100000"/>
              </a:lnSpc>
              <a:buNone/>
            </a:pPr>
            <a:r>
              <a:rPr lang="en-GB" altLang="en-US" sz="1100" b="1">
                <a:latin typeface="Arial" panose="020B0604020202020204" pitchFamily="34" charset="0"/>
                <a:cs typeface="Arial" panose="020B0604020202020204" pitchFamily="34" charset="0"/>
              </a:rPr>
              <a:t>Lift Plan</a:t>
            </a:r>
            <a:r>
              <a:rPr lang="en-GB" altLang="en-US" sz="1100">
                <a:latin typeface="Arial" panose="020B0604020202020204" pitchFamily="34" charset="0"/>
                <a:cs typeface="Arial" panose="020B0604020202020204" pitchFamily="34" charset="0"/>
              </a:rPr>
              <a:t>.</a:t>
            </a:r>
          </a:p>
          <a:p>
            <a:pPr>
              <a:lnSpc>
                <a:spcPct val="100000"/>
              </a:lnSpc>
            </a:pPr>
            <a:r>
              <a:rPr lang="en-GB" altLang="en-US" sz="1100">
                <a:latin typeface="Arial" panose="020B0604020202020204" pitchFamily="34" charset="0"/>
                <a:cs typeface="Arial" panose="020B0604020202020204" pitchFamily="34" charset="0"/>
              </a:rPr>
              <a:t>The detailed method of handling reinforcement cages will be given in  the </a:t>
            </a:r>
            <a:r>
              <a:rPr lang="en-GB" altLang="en-US" sz="1100" u="sng">
                <a:latin typeface="Arial" panose="020B0604020202020204" pitchFamily="34" charset="0"/>
                <a:cs typeface="Arial" panose="020B0604020202020204" pitchFamily="34" charset="0"/>
              </a:rPr>
              <a:t>Lift Plan </a:t>
            </a:r>
            <a:r>
              <a:rPr lang="en-GB" altLang="en-US" sz="1100">
                <a:latin typeface="Arial" panose="020B0604020202020204" pitchFamily="34" charset="0"/>
                <a:cs typeface="Arial" panose="020B0604020202020204" pitchFamily="34" charset="0"/>
              </a:rPr>
              <a:t>in your site documentation.  This will cover </a:t>
            </a:r>
            <a:r>
              <a:rPr lang="en-GB" altLang="en-US" sz="1100" i="1">
                <a:latin typeface="Arial" panose="020B0604020202020204" pitchFamily="34" charset="0"/>
                <a:cs typeface="Arial" panose="020B0604020202020204" pitchFamily="34" charset="0"/>
              </a:rPr>
              <a:t>what lifting equipment you will be using </a:t>
            </a:r>
            <a:r>
              <a:rPr lang="en-GB" altLang="en-US" sz="1100">
                <a:latin typeface="Arial" panose="020B0604020202020204" pitchFamily="34" charset="0"/>
                <a:cs typeface="Arial" panose="020B0604020202020204" pitchFamily="34" charset="0"/>
              </a:rPr>
              <a:t>, the </a:t>
            </a:r>
            <a:r>
              <a:rPr lang="en-GB" altLang="en-US" sz="1100" i="1">
                <a:latin typeface="Arial" panose="020B0604020202020204" pitchFamily="34" charset="0"/>
                <a:cs typeface="Arial" panose="020B0604020202020204" pitchFamily="34" charset="0"/>
              </a:rPr>
              <a:t>weight of the loads</a:t>
            </a:r>
            <a:r>
              <a:rPr lang="en-GB" altLang="en-US" sz="1100">
                <a:latin typeface="Arial" panose="020B0604020202020204" pitchFamily="34" charset="0"/>
                <a:cs typeface="Arial" panose="020B0604020202020204" pitchFamily="34" charset="0"/>
              </a:rPr>
              <a:t> and </a:t>
            </a:r>
            <a:r>
              <a:rPr lang="en-GB" altLang="en-US" sz="1100" i="1">
                <a:latin typeface="Arial" panose="020B0604020202020204" pitchFamily="34" charset="0"/>
                <a:cs typeface="Arial" panose="020B0604020202020204" pitchFamily="34" charset="0"/>
              </a:rPr>
              <a:t>how they are to be slung</a:t>
            </a:r>
            <a:r>
              <a:rPr lang="en-GB" altLang="en-US" sz="1100">
                <a:latin typeface="Arial" panose="020B0604020202020204" pitchFamily="34" charset="0"/>
                <a:cs typeface="Arial" panose="020B0604020202020204" pitchFamily="34" charset="0"/>
              </a:rPr>
              <a:t>.  Have you been briefed on the Lift Plan?</a:t>
            </a:r>
          </a:p>
          <a:p>
            <a:pPr marL="0" indent="0">
              <a:lnSpc>
                <a:spcPct val="100000"/>
              </a:lnSpc>
              <a:buNone/>
            </a:pPr>
            <a:endParaRPr lang="en-GB" altLang="en-US" sz="1100">
              <a:latin typeface="Arial" panose="020B0604020202020204" pitchFamily="34" charset="0"/>
              <a:cs typeface="Arial" panose="020B0604020202020204" pitchFamily="34" charset="0"/>
            </a:endParaRPr>
          </a:p>
          <a:p>
            <a:pPr marL="0" indent="0">
              <a:lnSpc>
                <a:spcPct val="100000"/>
              </a:lnSpc>
              <a:buNone/>
            </a:pPr>
            <a:r>
              <a:rPr lang="en-GB" altLang="en-US" sz="1100" b="1">
                <a:latin typeface="Arial" panose="020B0604020202020204" pitchFamily="34" charset="0"/>
                <a:cs typeface="Arial" panose="020B0604020202020204" pitchFamily="34" charset="0"/>
              </a:rPr>
              <a:t>Offloading and moving cages around site</a:t>
            </a:r>
            <a:r>
              <a:rPr lang="en-GB" altLang="en-US" sz="1100">
                <a:latin typeface="Arial" panose="020B0604020202020204" pitchFamily="34" charset="0"/>
                <a:cs typeface="Arial" panose="020B0604020202020204" pitchFamily="34" charset="0"/>
              </a:rPr>
              <a:t>.</a:t>
            </a:r>
          </a:p>
          <a:p>
            <a:pPr>
              <a:lnSpc>
                <a:spcPct val="100000"/>
              </a:lnSpc>
            </a:pPr>
            <a:r>
              <a:rPr lang="en-GB" altLang="en-US" sz="1100">
                <a:latin typeface="Arial" panose="020B0604020202020204" pitchFamily="34" charset="0"/>
                <a:cs typeface="Arial" panose="020B0604020202020204" pitchFamily="34" charset="0"/>
              </a:rPr>
              <a:t>When offloading a cage, ensure the chains are long enough so the angle does not exceed 90 deg.</a:t>
            </a:r>
          </a:p>
          <a:p>
            <a:pPr>
              <a:lnSpc>
                <a:spcPct val="100000"/>
              </a:lnSpc>
            </a:pPr>
            <a:r>
              <a:rPr lang="en-GB" altLang="en-US" sz="1100">
                <a:latin typeface="Arial" panose="020B0604020202020204" pitchFamily="34" charset="0"/>
                <a:cs typeface="Arial" panose="020B0604020202020204" pitchFamily="34" charset="0"/>
              </a:rPr>
              <a:t>When lifting a cage horizontally, ensure the attachment points are </a:t>
            </a:r>
            <a:r>
              <a:rPr lang="en-GB" altLang="en-US" sz="1100" u="sng">
                <a:latin typeface="Arial" panose="020B0604020202020204" pitchFamily="34" charset="0"/>
                <a:cs typeface="Arial" panose="020B0604020202020204" pitchFamily="34" charset="0"/>
              </a:rPr>
              <a:t>strengthened</a:t>
            </a:r>
            <a:r>
              <a:rPr lang="en-GB" altLang="en-US" sz="1100">
                <a:latin typeface="Arial" panose="020B0604020202020204" pitchFamily="34" charset="0"/>
                <a:cs typeface="Arial" panose="020B0604020202020204" pitchFamily="34" charset="0"/>
              </a:rPr>
              <a:t> to resist the tendency of the chains to pull towards the centre.</a:t>
            </a:r>
          </a:p>
          <a:p>
            <a:pPr>
              <a:lnSpc>
                <a:spcPct val="100000"/>
              </a:lnSpc>
            </a:pPr>
            <a:r>
              <a:rPr lang="en-GB" altLang="en-US" sz="1100">
                <a:latin typeface="Arial" panose="020B0604020202020204" pitchFamily="34" charset="0"/>
                <a:cs typeface="Arial" panose="020B0604020202020204" pitchFamily="34" charset="0"/>
              </a:rPr>
              <a:t>Use a tag line.</a:t>
            </a:r>
          </a:p>
          <a:p>
            <a:pPr>
              <a:lnSpc>
                <a:spcPct val="100000"/>
              </a:lnSpc>
            </a:pPr>
            <a:r>
              <a:rPr lang="en-GB" altLang="en-US" sz="1100">
                <a:latin typeface="Arial" panose="020B0604020202020204" pitchFamily="34" charset="0"/>
                <a:cs typeface="Arial" panose="020B0604020202020204" pitchFamily="34" charset="0"/>
              </a:rPr>
              <a:t>Generally do not stack cages higher that can be reached and slung safely.  </a:t>
            </a:r>
          </a:p>
          <a:p>
            <a:pPr>
              <a:lnSpc>
                <a:spcPct val="100000"/>
              </a:lnSpc>
            </a:pPr>
            <a:r>
              <a:rPr lang="en-GB" altLang="en-US" sz="1100">
                <a:latin typeface="Arial" panose="020B0604020202020204" pitchFamily="34" charset="0"/>
                <a:cs typeface="Arial" panose="020B0604020202020204" pitchFamily="34" charset="0"/>
              </a:rPr>
              <a:t>Don’t stack cages more than two or three high where they may be unstable. Always chock against movement.</a:t>
            </a:r>
          </a:p>
          <a:p>
            <a:pPr marL="0" indent="0">
              <a:lnSpc>
                <a:spcPct val="100000"/>
              </a:lnSpc>
              <a:buNone/>
            </a:pPr>
            <a:endParaRPr lang="en-GB" altLang="en-US" sz="1100">
              <a:latin typeface="Arial" panose="020B0604020202020204" pitchFamily="34" charset="0"/>
              <a:cs typeface="Arial" panose="020B0604020202020204" pitchFamily="34" charset="0"/>
            </a:endParaRPr>
          </a:p>
          <a:p>
            <a:pPr marL="0" indent="0">
              <a:lnSpc>
                <a:spcPct val="100000"/>
              </a:lnSpc>
              <a:buNone/>
            </a:pPr>
            <a:r>
              <a:rPr lang="en-GB" altLang="en-US" sz="1100" b="1">
                <a:latin typeface="Arial" panose="020B0604020202020204" pitchFamily="34" charset="0"/>
                <a:cs typeface="Arial" panose="020B0604020202020204" pitchFamily="34" charset="0"/>
              </a:rPr>
              <a:t>Inserting Cage into Bore</a:t>
            </a:r>
            <a:r>
              <a:rPr lang="en-GB" altLang="en-US" sz="1100">
                <a:latin typeface="Arial" panose="020B0604020202020204" pitchFamily="34" charset="0"/>
                <a:cs typeface="Arial" panose="020B0604020202020204" pitchFamily="34" charset="0"/>
              </a:rPr>
              <a:t>.</a:t>
            </a:r>
          </a:p>
          <a:p>
            <a:pPr>
              <a:lnSpc>
                <a:spcPct val="100000"/>
              </a:lnSpc>
            </a:pPr>
            <a:r>
              <a:rPr lang="en-GB" altLang="en-US" sz="1100">
                <a:latin typeface="Arial" panose="020B0604020202020204" pitchFamily="34" charset="0"/>
                <a:cs typeface="Arial" panose="020B0604020202020204" pitchFamily="34" charset="0"/>
              </a:rPr>
              <a:t>The method of  insertion , any splicing method  and the means of suspending the cage will be covered in the Method Statement or Task Sheet.  Make sure you have been briefed.</a:t>
            </a:r>
          </a:p>
          <a:p>
            <a:pPr>
              <a:lnSpc>
                <a:spcPct val="100000"/>
              </a:lnSpc>
            </a:pPr>
            <a:r>
              <a:rPr lang="en-GB" altLang="en-US" sz="1100">
                <a:latin typeface="Arial" panose="020B0604020202020204" pitchFamily="34" charset="0"/>
                <a:cs typeface="Arial" panose="020B0604020202020204" pitchFamily="34" charset="0"/>
              </a:rPr>
              <a:t>Lifting points should be examined to ensure they are secure.</a:t>
            </a:r>
          </a:p>
          <a:p>
            <a:pPr>
              <a:lnSpc>
                <a:spcPct val="100000"/>
              </a:lnSpc>
            </a:pPr>
            <a:r>
              <a:rPr lang="en-GB" altLang="en-US" sz="1100">
                <a:latin typeface="Arial" panose="020B0604020202020204" pitchFamily="34" charset="0"/>
                <a:cs typeface="Arial" panose="020B0604020202020204" pitchFamily="34" charset="0"/>
              </a:rPr>
              <a:t>When splicing a cage; do not thread your hands inside the cage nor stand on the casing; both risk amputation if the cage falls or is lowered accidently.</a:t>
            </a:r>
          </a:p>
          <a:p>
            <a:pPr>
              <a:lnSpc>
                <a:spcPct val="100000"/>
              </a:lnSpc>
            </a:pPr>
            <a:r>
              <a:rPr lang="en-GB" altLang="en-US" sz="1100">
                <a:latin typeface="Arial" panose="020B0604020202020204" pitchFamily="34" charset="0"/>
                <a:cs typeface="Arial" panose="020B0604020202020204" pitchFamily="34" charset="0"/>
              </a:rPr>
              <a:t>Ensure bulldogs are securely located and tightened using pneumatic gun, two bulldogs per bar per connection. </a:t>
            </a:r>
          </a:p>
          <a:p>
            <a:pPr>
              <a:lnSpc>
                <a:spcPct val="100000"/>
              </a:lnSpc>
            </a:pPr>
            <a:r>
              <a:rPr lang="en-GB" altLang="en-US" sz="1100">
                <a:latin typeface="Arial" panose="020B0604020202020204" pitchFamily="34" charset="0"/>
                <a:cs typeface="Arial" panose="020B0604020202020204" pitchFamily="34" charset="0"/>
              </a:rPr>
              <a:t>Do not climb up cage to connect bulldogs use podium steps provided if attaching at height.</a:t>
            </a:r>
          </a:p>
          <a:p>
            <a:pPr>
              <a:lnSpc>
                <a:spcPct val="100000"/>
              </a:lnSpc>
            </a:pPr>
            <a:endParaRPr lang="en-GB" altLang="en-US" sz="1100">
              <a:latin typeface="Arial" panose="020B0604020202020204" pitchFamily="34" charset="0"/>
              <a:cs typeface="Arial" panose="020B0604020202020204" pitchFamily="34" charset="0"/>
            </a:endParaRPr>
          </a:p>
          <a:p>
            <a:pPr>
              <a:lnSpc>
                <a:spcPct val="100000"/>
              </a:lnSpc>
            </a:pPr>
            <a:endParaRPr lang="en-GB" sz="110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7412" y="2472398"/>
            <a:ext cx="3481051" cy="2609208"/>
          </a:xfrm>
        </p:spPr>
      </p:pic>
      <p:sp>
        <p:nvSpPr>
          <p:cNvPr id="4" name="Title 3"/>
          <p:cNvSpPr>
            <a:spLocks noGrp="1"/>
          </p:cNvSpPr>
          <p:nvPr>
            <p:ph type="title"/>
          </p:nvPr>
        </p:nvSpPr>
        <p:spPr/>
        <p:txBody>
          <a:bodyPr/>
          <a:lstStyle/>
          <a:p>
            <a:r>
              <a:rPr lang="en-GB"/>
              <a:t>Handling Rebar Cages</a:t>
            </a:r>
          </a:p>
        </p:txBody>
      </p:sp>
      <p:sp>
        <p:nvSpPr>
          <p:cNvPr id="5" name="Content Placeholder 4"/>
          <p:cNvSpPr>
            <a:spLocks noGrp="1"/>
          </p:cNvSpPr>
          <p:nvPr>
            <p:ph sz="half" idx="13"/>
          </p:nvPr>
        </p:nvSpPr>
        <p:spPr>
          <a:xfrm>
            <a:off x="4581938" y="5081606"/>
            <a:ext cx="4572000" cy="1209466"/>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key documents do you need to be briefed on?</a:t>
            </a:r>
          </a:p>
          <a:p>
            <a:pPr marL="0" indent="0">
              <a:spcBef>
                <a:spcPct val="20000"/>
              </a:spcBef>
              <a:buNone/>
            </a:pPr>
            <a:r>
              <a:rPr lang="en-GB" altLang="en-US" sz="1400" b="1">
                <a:latin typeface="Arial" panose="020B0604020202020204" pitchFamily="34" charset="0"/>
                <a:cs typeface="Arial" panose="020B0604020202020204" pitchFamily="34" charset="0"/>
              </a:rPr>
              <a:t>Q. Why is it important that horizontal lifting points are strengthened? </a:t>
            </a:r>
            <a:endParaRPr lang="en-GB" altLang="en-US" sz="1100" b="1">
              <a:latin typeface="Arial" panose="020B0604020202020204" pitchFamily="34" charset="0"/>
              <a:cs typeface="Arial" panose="020B0604020202020204" pitchFamily="34" charset="0"/>
            </a:endParaRPr>
          </a:p>
          <a:p>
            <a:endParaRPr lang="en-GB"/>
          </a:p>
        </p:txBody>
      </p:sp>
      <p:sp>
        <p:nvSpPr>
          <p:cNvPr id="6" name="Date Placeholder 4"/>
          <p:cNvSpPr txBox="1">
            <a:spLocks/>
          </p:cNvSpPr>
          <p:nvPr/>
        </p:nvSpPr>
        <p:spPr>
          <a:xfrm>
            <a:off x="0" y="647448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02/11</a:t>
            </a:r>
          </a:p>
        </p:txBody>
      </p:sp>
      <p:sp>
        <p:nvSpPr>
          <p:cNvPr id="3" name="TextBox 2"/>
          <p:cNvSpPr txBox="1"/>
          <p:nvPr/>
        </p:nvSpPr>
        <p:spPr>
          <a:xfrm>
            <a:off x="4926493" y="987185"/>
            <a:ext cx="3882887" cy="1384995"/>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The most common lift on a piling site is usually rebar – so make sure you do this right.</a:t>
            </a:r>
          </a:p>
          <a:p>
            <a:pPr algn="ctr"/>
            <a:r>
              <a:rPr lang="en-GB" sz="1400">
                <a:latin typeface="Arial" panose="020B0604020202020204" pitchFamily="34" charset="0"/>
                <a:cs typeface="Arial" panose="020B0604020202020204" pitchFamily="34" charset="0"/>
              </a:rPr>
              <a:t>The hook on the ‘hanging chains’ will not have a safety catch, so it can only be used to suspend a cage when it is within the bore.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058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a:latin typeface="Arial" panose="020B0604020202020204" pitchFamily="34" charset="0"/>
                <a:cs typeface="Arial" panose="020B0604020202020204" pitchFamily="34" charset="0"/>
              </a:rPr>
              <a:t>Cherry pickers provide a safe way of working at height. They allow the worker to reach the task quickly and easily, have guard rails and toe boards which prevent a person falling </a:t>
            </a:r>
          </a:p>
          <a:p>
            <a:pPr marL="0" indent="0">
              <a:spcBef>
                <a:spcPts val="300"/>
              </a:spcBef>
              <a:buNone/>
              <a:defRPr/>
            </a:pPr>
            <a:r>
              <a:rPr lang="en-GB" sz="1100" b="1">
                <a:latin typeface="Arial" panose="020B0604020202020204" pitchFamily="34" charset="0"/>
                <a:cs typeface="Arial" panose="020B0604020202020204" pitchFamily="34" charset="0"/>
              </a:rPr>
              <a:t>Before using the cherry picker:</a:t>
            </a:r>
          </a:p>
          <a:p>
            <a:pPr marL="128588" indent="-128588">
              <a:spcBef>
                <a:spcPts val="300"/>
              </a:spcBef>
              <a:defRPr/>
            </a:pPr>
            <a:r>
              <a:rPr lang="en-US" sz="1100">
                <a:latin typeface="Arial" panose="020B0604020202020204" pitchFamily="34" charset="0"/>
                <a:cs typeface="Arial" panose="020B0604020202020204" pitchFamily="34" charset="0"/>
              </a:rPr>
              <a:t>Carry out pre use checks to make sure it is in good working order. </a:t>
            </a:r>
          </a:p>
          <a:p>
            <a:pPr marL="128588" indent="-128588">
              <a:spcBef>
                <a:spcPts val="300"/>
              </a:spcBef>
              <a:defRPr/>
            </a:pPr>
            <a:r>
              <a:rPr lang="en-GB" sz="1100">
                <a:latin typeface="Arial" panose="020B0604020202020204" pitchFamily="34" charset="0"/>
                <a:cs typeface="Arial" panose="020B0604020202020204" pitchFamily="34" charset="0"/>
              </a:rPr>
              <a:t>Make sure the cherry picker can get to the work area safely</a:t>
            </a:r>
          </a:p>
          <a:p>
            <a:pPr marL="128588" indent="-128588">
              <a:spcBef>
                <a:spcPts val="300"/>
              </a:spcBef>
              <a:defRPr/>
            </a:pPr>
            <a:r>
              <a:rPr lang="en-GB" sz="1100">
                <a:latin typeface="Arial" panose="020B0604020202020204" pitchFamily="34" charset="0"/>
                <a:cs typeface="Arial" panose="020B0604020202020204" pitchFamily="34" charset="0"/>
              </a:rPr>
              <a:t>Is the ground level and firm enough to take the weight of the machine</a:t>
            </a:r>
          </a:p>
          <a:p>
            <a:pPr marL="128588" indent="-128588">
              <a:spcBef>
                <a:spcPts val="300"/>
              </a:spcBef>
              <a:defRPr/>
            </a:pPr>
            <a:r>
              <a:rPr lang="en-GB" sz="1100">
                <a:latin typeface="Arial" panose="020B0604020202020204" pitchFamily="34" charset="0"/>
                <a:cs typeface="Arial" panose="020B0604020202020204" pitchFamily="34" charset="0"/>
              </a:rPr>
              <a:t>Look out for obstructions, features or overhead hazards</a:t>
            </a:r>
          </a:p>
          <a:p>
            <a:pPr marL="128588" indent="-128588">
              <a:spcBef>
                <a:spcPts val="300"/>
              </a:spcBef>
              <a:defRPr/>
            </a:pPr>
            <a:r>
              <a:rPr lang="en-GB" sz="1100">
                <a:latin typeface="Arial" panose="020B0604020202020204" pitchFamily="34" charset="0"/>
                <a:cs typeface="Arial" panose="020B0604020202020204" pitchFamily="34" charset="0"/>
              </a:rPr>
              <a:t>Take steps to prevent passing traffic colliding with the platform</a:t>
            </a:r>
          </a:p>
          <a:p>
            <a:pPr marL="128588" indent="-128588">
              <a:spcBef>
                <a:spcPts val="300"/>
              </a:spcBef>
              <a:defRPr/>
            </a:pPr>
            <a:r>
              <a:rPr lang="en-GB" sz="1100">
                <a:latin typeface="Arial" panose="020B0604020202020204" pitchFamily="34" charset="0"/>
                <a:cs typeface="Arial" panose="020B0604020202020204" pitchFamily="34" charset="0"/>
              </a:rPr>
              <a:t>Prevent tools or materials falling from the platform.</a:t>
            </a:r>
          </a:p>
          <a:p>
            <a:pPr>
              <a:spcBef>
                <a:spcPts val="300"/>
              </a:spcBef>
            </a:pPr>
            <a:r>
              <a:rPr lang="en-GB" altLang="en-US" sz="1100">
                <a:latin typeface="Arial" panose="020B0604020202020204" pitchFamily="34" charset="0"/>
                <a:cs typeface="Arial" panose="020B0604020202020204" pitchFamily="34" charset="0"/>
              </a:rPr>
              <a:t>Are you wearing a harness and short work restraint lanyard </a:t>
            </a:r>
          </a:p>
          <a:p>
            <a:pPr>
              <a:spcBef>
                <a:spcPts val="300"/>
              </a:spcBef>
            </a:pPr>
            <a:r>
              <a:rPr lang="en-GB" altLang="en-US" sz="1100">
                <a:latin typeface="Arial" panose="020B0604020202020204" pitchFamily="34" charset="0"/>
                <a:cs typeface="Arial" panose="020B0604020202020204" pitchFamily="34" charset="0"/>
              </a:rPr>
              <a:t>Only get in and out of the platform when it is lowered fully</a:t>
            </a:r>
          </a:p>
          <a:p>
            <a:pPr>
              <a:spcBef>
                <a:spcPts val="300"/>
              </a:spcBef>
            </a:pPr>
            <a:r>
              <a:rPr lang="en-GB" altLang="en-US" sz="1100">
                <a:latin typeface="Arial" panose="020B0604020202020204" pitchFamily="34" charset="0"/>
                <a:cs typeface="Arial" panose="020B0604020202020204" pitchFamily="34" charset="0"/>
              </a:rPr>
              <a:t>Make sure that the barrier or gate is closed and secured before raising the lift.</a:t>
            </a:r>
          </a:p>
          <a:p>
            <a:pPr>
              <a:spcBef>
                <a:spcPts val="300"/>
              </a:spcBef>
            </a:pPr>
            <a:r>
              <a:rPr lang="en-GB" altLang="en-US" sz="1100">
                <a:latin typeface="Arial" panose="020B0604020202020204" pitchFamily="34" charset="0"/>
                <a:cs typeface="Arial" panose="020B0604020202020204" pitchFamily="34" charset="0"/>
              </a:rPr>
              <a:t>Have a colleague at ground level who can operate it in an emergency</a:t>
            </a:r>
            <a:endParaRPr lang="en-GB" sz="1100">
              <a:latin typeface="Arial" panose="020B0604020202020204" pitchFamily="34" charset="0"/>
              <a:cs typeface="Arial" panose="020B0604020202020204" pitchFamily="34" charset="0"/>
            </a:endParaRPr>
          </a:p>
          <a:p>
            <a:pPr>
              <a:spcBef>
                <a:spcPct val="0"/>
              </a:spcBef>
              <a:buFontTx/>
              <a:buNone/>
            </a:pPr>
            <a:r>
              <a:rPr lang="en-US" altLang="en-US" sz="1100" b="1">
                <a:latin typeface="Arial" panose="020B0604020202020204" pitchFamily="34" charset="0"/>
                <a:cs typeface="Arial" panose="020B0604020202020204" pitchFamily="34" charset="0"/>
              </a:rPr>
              <a:t>Maintenance </a:t>
            </a:r>
          </a:p>
          <a:p>
            <a:pPr>
              <a:spcBef>
                <a:spcPct val="0"/>
              </a:spcBef>
              <a:buFontTx/>
              <a:buNone/>
            </a:pPr>
            <a:r>
              <a:rPr lang="en-US" altLang="en-US" sz="1100">
                <a:latin typeface="Arial" panose="020B0604020202020204" pitchFamily="34" charset="0"/>
                <a:cs typeface="Arial" panose="020B0604020202020204" pitchFamily="34" charset="0"/>
              </a:rPr>
              <a:t>Make sure the following are in good condition:</a:t>
            </a:r>
            <a:endParaRPr lang="en-GB" altLang="en-US" sz="1100">
              <a:latin typeface="Arial" panose="020B0604020202020204" pitchFamily="34" charset="0"/>
              <a:cs typeface="Arial" panose="020B0604020202020204" pitchFamily="34" charset="0"/>
            </a:endParaRPr>
          </a:p>
          <a:p>
            <a:pPr>
              <a:spcBef>
                <a:spcPct val="0"/>
              </a:spcBef>
            </a:pPr>
            <a:r>
              <a:rPr lang="en-GB" altLang="en-US" sz="1100">
                <a:latin typeface="Arial" panose="020B0604020202020204" pitchFamily="34" charset="0"/>
                <a:cs typeface="Arial" panose="020B0604020202020204" pitchFamily="34" charset="0"/>
              </a:rPr>
              <a:t>Wheels &amp; brakes</a:t>
            </a:r>
          </a:p>
          <a:p>
            <a:pPr>
              <a:spcBef>
                <a:spcPct val="0"/>
              </a:spcBef>
            </a:pPr>
            <a:r>
              <a:rPr lang="en-GB" altLang="en-US" sz="1100">
                <a:latin typeface="Arial" panose="020B0604020202020204" pitchFamily="34" charset="0"/>
                <a:cs typeface="Arial" panose="020B0604020202020204" pitchFamily="34" charset="0"/>
              </a:rPr>
              <a:t>Working platform, guard rails and the gate</a:t>
            </a:r>
          </a:p>
          <a:p>
            <a:pPr>
              <a:spcBef>
                <a:spcPct val="0"/>
              </a:spcBef>
            </a:pPr>
            <a:r>
              <a:rPr lang="en-GB" altLang="en-US" sz="1100">
                <a:latin typeface="Arial" panose="020B0604020202020204" pitchFamily="34" charset="0"/>
                <a:cs typeface="Arial" panose="020B0604020202020204" pitchFamily="34" charset="0"/>
              </a:rPr>
              <a:t>Locking pins, joints &amp; struts </a:t>
            </a:r>
          </a:p>
          <a:p>
            <a:pPr>
              <a:spcBef>
                <a:spcPct val="0"/>
              </a:spcBef>
            </a:pPr>
            <a:r>
              <a:rPr lang="en-GB" altLang="en-US" sz="1100">
                <a:latin typeface="Arial" panose="020B0604020202020204" pitchFamily="34" charset="0"/>
                <a:cs typeface="Arial" panose="020B0604020202020204" pitchFamily="34" charset="0"/>
              </a:rPr>
              <a:t>All controls including emergency controls.</a:t>
            </a:r>
          </a:p>
          <a:p>
            <a:pPr>
              <a:spcBef>
                <a:spcPct val="0"/>
              </a:spcBef>
            </a:pPr>
            <a:r>
              <a:rPr lang="en-GB" altLang="en-US" sz="1100">
                <a:latin typeface="Arial" panose="020B0604020202020204" pitchFamily="34" charset="0"/>
                <a:cs typeface="Arial" panose="020B0604020202020204" pitchFamily="34" charset="0"/>
              </a:rPr>
              <a:t>Descent alarm and horn is working.</a:t>
            </a:r>
          </a:p>
          <a:p>
            <a:pPr>
              <a:spcBef>
                <a:spcPts val="300"/>
              </a:spcBef>
            </a:pPr>
            <a:endParaRPr lang="en-GB"/>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189432" y="3267042"/>
            <a:ext cx="3047843" cy="2285883"/>
          </a:xfrm>
        </p:spPr>
      </p:pic>
      <p:sp>
        <p:nvSpPr>
          <p:cNvPr id="4" name="Title 3"/>
          <p:cNvSpPr>
            <a:spLocks noGrp="1"/>
          </p:cNvSpPr>
          <p:nvPr>
            <p:ph type="title"/>
          </p:nvPr>
        </p:nvSpPr>
        <p:spPr/>
        <p:txBody>
          <a:bodyPr/>
          <a:lstStyle/>
          <a:p>
            <a:r>
              <a:rPr lang="en-GB"/>
              <a:t>MEWPs</a:t>
            </a:r>
          </a:p>
        </p:txBody>
      </p:sp>
      <p:sp>
        <p:nvSpPr>
          <p:cNvPr id="5" name="Content Placeholder 4"/>
          <p:cNvSpPr>
            <a:spLocks noGrp="1"/>
          </p:cNvSpPr>
          <p:nvPr>
            <p:ph sz="half" idx="13"/>
          </p:nvPr>
        </p:nvSpPr>
        <p:spPr>
          <a:xfrm>
            <a:off x="6957392" y="2654469"/>
            <a:ext cx="2172098" cy="3511028"/>
          </a:xfrm>
        </p:spPr>
        <p:txBody>
          <a:bodyPr/>
          <a:lstStyle/>
          <a:p>
            <a:pPr marL="0" indent="0">
              <a:buNone/>
              <a:defRPr/>
            </a:pPr>
            <a:r>
              <a:rPr lang="en-GB" sz="1400" b="1">
                <a:latin typeface="Arial" pitchFamily="34" charset="0"/>
                <a:cs typeface="Arial" pitchFamily="34" charset="0"/>
              </a:rPr>
              <a:t>Q. If you are manoeuvring the cherry picker on rough terrain or gradients, at what height should you have the platform?</a:t>
            </a:r>
          </a:p>
          <a:p>
            <a:pPr marL="0" indent="0">
              <a:buNone/>
              <a:defRPr/>
            </a:pPr>
            <a:endParaRPr lang="en-GB" sz="1400" b="1">
              <a:latin typeface="Arial" pitchFamily="34" charset="0"/>
              <a:cs typeface="Arial" pitchFamily="34" charset="0"/>
            </a:endParaRPr>
          </a:p>
          <a:p>
            <a:pPr marL="0" indent="0">
              <a:buNone/>
              <a:defRPr/>
            </a:pPr>
            <a:r>
              <a:rPr lang="en-GB" sz="1400" b="1">
                <a:latin typeface="Arial" pitchFamily="34" charset="0"/>
                <a:cs typeface="Arial" pitchFamily="34" charset="0"/>
              </a:rPr>
              <a:t>Q. Why should you never climb or lean over the guard rails?</a:t>
            </a:r>
          </a:p>
          <a:p>
            <a:pPr marL="0" indent="0">
              <a:buNone/>
              <a:defRPr/>
            </a:pPr>
            <a:endParaRPr lang="en-GB" sz="1400" b="1">
              <a:latin typeface="Arial" pitchFamily="34" charset="0"/>
              <a:cs typeface="Arial" pitchFamily="34" charset="0"/>
            </a:endParaRPr>
          </a:p>
          <a:p>
            <a:pPr marL="0" indent="0">
              <a:buNone/>
              <a:defRPr/>
            </a:pPr>
            <a:r>
              <a:rPr lang="en-GB" sz="1400" b="1">
                <a:latin typeface="Arial" pitchFamily="34" charset="0"/>
                <a:cs typeface="Arial" pitchFamily="34" charset="0"/>
              </a:rPr>
              <a:t>Q. Why should work restraint lanyards be short?</a:t>
            </a:r>
          </a:p>
          <a:p>
            <a:endParaRPr lang="en-GB"/>
          </a:p>
        </p:txBody>
      </p:sp>
      <p:sp>
        <p:nvSpPr>
          <p:cNvPr id="6" name="Date Placeholder 4"/>
          <p:cNvSpPr txBox="1">
            <a:spLocks/>
          </p:cNvSpPr>
          <p:nvPr/>
        </p:nvSpPr>
        <p:spPr>
          <a:xfrm>
            <a:off x="1143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02/12</a:t>
            </a:r>
          </a:p>
        </p:txBody>
      </p:sp>
      <p:sp>
        <p:nvSpPr>
          <p:cNvPr id="8" name="Rectangle 7"/>
          <p:cNvSpPr/>
          <p:nvPr/>
        </p:nvSpPr>
        <p:spPr>
          <a:xfrm>
            <a:off x="4570412" y="913940"/>
            <a:ext cx="4572000" cy="1831271"/>
          </a:xfrm>
          <a:prstGeom prst="rect">
            <a:avLst/>
          </a:prstGeom>
        </p:spPr>
        <p:txBody>
          <a:bodyPr>
            <a:spAutoFit/>
          </a:bodyPr>
          <a:lstStyle/>
          <a:p>
            <a:pPr lvl="0">
              <a:defRPr/>
            </a:pPr>
            <a:r>
              <a:rPr lang="en-GB" sz="1100" b="1">
                <a:solidFill>
                  <a:prstClr val="black"/>
                </a:solidFill>
                <a:latin typeface="Arial" pitchFamily="34" charset="0"/>
                <a:cs typeface="Arial" pitchFamily="34" charset="0"/>
              </a:rPr>
              <a:t>Common causes of accidents:</a:t>
            </a:r>
            <a:endParaRPr lang="en-GB" sz="1100">
              <a:solidFill>
                <a:prstClr val="black"/>
              </a:solidFill>
              <a:latin typeface="Arial" pitchFamily="34" charset="0"/>
              <a:cs typeface="Arial" pitchFamily="34" charset="0"/>
            </a:endParaRP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Falling over the top rail</a:t>
            </a: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Worker misses a step or slips on accessing or getting down.</a:t>
            </a: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Machine overturns because it is not set up on a firm or level surface.</a:t>
            </a: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Machine overturns because of over-reaching or pulling/lifting a heavy object.</a:t>
            </a: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Mechanical failure</a:t>
            </a:r>
          </a:p>
          <a:p>
            <a:pPr marL="128588" indent="-128588">
              <a:spcBef>
                <a:spcPts val="450"/>
              </a:spcBef>
              <a:buFont typeface="Arial" pitchFamily="34" charset="0"/>
              <a:buChar char="•"/>
              <a:defRPr/>
            </a:pPr>
            <a:r>
              <a:rPr lang="en-GB" sz="1100">
                <a:solidFill>
                  <a:prstClr val="black"/>
                </a:solidFill>
                <a:latin typeface="Arial" pitchFamily="34" charset="0"/>
                <a:cs typeface="Arial" pitchFamily="34" charset="0"/>
              </a:rPr>
              <a:t>Machine  is struck by another vehicle</a:t>
            </a:r>
            <a:endParaRPr lang="en-US" sz="11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33291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4439" y="1187005"/>
            <a:ext cx="3048000" cy="2286000"/>
          </a:xfrm>
        </p:spPr>
      </p:pic>
      <p:pic>
        <p:nvPicPr>
          <p:cNvPr id="7" name="Picture 1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5902306" y="2165558"/>
            <a:ext cx="1908213" cy="18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a:t>Concrete Hoses</a:t>
            </a:r>
          </a:p>
        </p:txBody>
      </p:sp>
      <p:pic>
        <p:nvPicPr>
          <p:cNvPr id="9" name="Content Placeholder 8"/>
          <p:cNvPicPr>
            <a:picLocks noGrp="1" noChangeAspect="1"/>
          </p:cNvPicPr>
          <p:nvPr>
            <p:ph sz="half" idx="13"/>
          </p:nvPr>
        </p:nvPicPr>
        <p:blipFill>
          <a:blip r:embed="rId4" cstate="screen">
            <a:extLst>
              <a:ext uri="{28A0092B-C50C-407E-A947-70E740481C1C}">
                <a14:useLocalDpi xmlns:a14="http://schemas.microsoft.com/office/drawing/2010/main"/>
              </a:ext>
            </a:extLst>
          </a:blip>
          <a:stretch>
            <a:fillRect/>
          </a:stretch>
        </p:blipFill>
        <p:spPr>
          <a:xfrm>
            <a:off x="4208256" y="3970130"/>
            <a:ext cx="1403350" cy="1052513"/>
          </a:xfrm>
        </p:spPr>
      </p:pic>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02/13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13" y="3912526"/>
            <a:ext cx="2370582" cy="1777937"/>
          </a:xfrm>
          <a:prstGeom prst="rect">
            <a:avLst/>
          </a:prstGeom>
        </p:spPr>
      </p:pic>
    </p:spTree>
    <p:extLst>
      <p:ext uri="{BB962C8B-B14F-4D97-AF65-F5344CB8AC3E}">
        <p14:creationId xmlns:p14="http://schemas.microsoft.com/office/powerpoint/2010/main" val="2413809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GB" sz="1400">
                <a:latin typeface="Arial" panose="020B0604020202020204" pitchFamily="34" charset="0"/>
                <a:cs typeface="Arial" panose="020B0604020202020204" pitchFamily="34" charset="0"/>
              </a:rPr>
              <a:t>Drilling the pile or extracting the casing with the main hoist rope slack. This would allow the Kelly bar swivel to fall to one side and when the Kelly bar was  rotated, this would cause the rope to unravel</a:t>
            </a:r>
          </a:p>
          <a:p>
            <a:r>
              <a:rPr lang="en-GB" sz="1400">
                <a:latin typeface="Arial" panose="020B0604020202020204" pitchFamily="34" charset="0"/>
                <a:cs typeface="Arial" panose="020B0604020202020204" pitchFamily="34" charset="0"/>
              </a:rPr>
              <a:t>Safe access – steps clear &amp; in good repair</a:t>
            </a:r>
          </a:p>
          <a:p>
            <a:r>
              <a:rPr lang="en-GB" sz="1400">
                <a:latin typeface="Arial" panose="020B0604020202020204" pitchFamily="34" charset="0"/>
                <a:cs typeface="Arial" panose="020B0604020202020204" pitchFamily="34" charset="0"/>
              </a:rPr>
              <a:t>Exclusion zones</a:t>
            </a:r>
          </a:p>
          <a:p>
            <a:r>
              <a:rPr lang="en-GB" sz="1400">
                <a:latin typeface="Arial" panose="020B0604020202020204" pitchFamily="34" charset="0"/>
                <a:cs typeface="Arial" panose="020B0604020202020204" pitchFamily="34" charset="0"/>
              </a:rPr>
              <a:t>Positions of safety</a:t>
            </a:r>
          </a:p>
          <a:p>
            <a:r>
              <a:rPr lang="en-GB" sz="1400">
                <a:latin typeface="Arial" panose="020B0604020202020204" pitchFamily="34" charset="0"/>
                <a:cs typeface="Arial" panose="020B0604020202020204" pitchFamily="34" charset="0"/>
              </a:rPr>
              <a:t>Role of the banksman</a:t>
            </a:r>
          </a:p>
          <a:p>
            <a:r>
              <a:rPr lang="en-GB" sz="1400">
                <a:latin typeface="Arial" panose="020B0604020202020204" pitchFamily="34" charset="0"/>
                <a:cs typeface="Arial" panose="020B0604020202020204" pitchFamily="34" charset="0"/>
              </a:rPr>
              <a:t>Kelly ropes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0508" y="886968"/>
            <a:ext cx="4572000" cy="3429000"/>
          </a:xfrm>
        </p:spPr>
      </p:pic>
      <p:sp>
        <p:nvSpPr>
          <p:cNvPr id="4" name="Title 3"/>
          <p:cNvSpPr>
            <a:spLocks noGrp="1"/>
          </p:cNvSpPr>
          <p:nvPr>
            <p:ph type="title"/>
          </p:nvPr>
        </p:nvSpPr>
        <p:spPr/>
        <p:txBody>
          <a:bodyPr/>
          <a:lstStyle/>
          <a:p>
            <a:r>
              <a:rPr lang="en-GB"/>
              <a:t>Piling Rigs</a:t>
            </a:r>
          </a:p>
        </p:txBody>
      </p:sp>
      <p:sp>
        <p:nvSpPr>
          <p:cNvPr id="6" name="Date Placeholder 4"/>
          <p:cNvSpPr txBox="1">
            <a:spLocks/>
          </p:cNvSpPr>
          <p:nvPr/>
        </p:nvSpPr>
        <p:spPr>
          <a:xfrm>
            <a:off x="0" y="643519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02/14 </a:t>
            </a:r>
          </a:p>
        </p:txBody>
      </p:sp>
      <p:pic>
        <p:nvPicPr>
          <p:cNvPr id="8" name="Content Placeholder 2"/>
          <p:cNvPicPr>
            <a:picLocks noGrp="1" noChangeAspect="1"/>
          </p:cNvPicPr>
          <p:nvPr>
            <p:ph sz="half" idx="13"/>
          </p:nvPr>
        </p:nvPicPr>
        <p:blipFill>
          <a:blip r:embed="rId3"/>
          <a:stretch>
            <a:fillRect/>
          </a:stretch>
        </p:blipFill>
        <p:spPr>
          <a:xfrm>
            <a:off x="4570508" y="4315968"/>
            <a:ext cx="4559078" cy="1906261"/>
          </a:xfrm>
          <a:prstGeom prst="rect">
            <a:avLst/>
          </a:prstGeom>
        </p:spPr>
      </p:pic>
    </p:spTree>
    <p:extLst>
      <p:ext uri="{BB962C8B-B14F-4D97-AF65-F5344CB8AC3E}">
        <p14:creationId xmlns:p14="http://schemas.microsoft.com/office/powerpoint/2010/main" val="2763088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155010" y="1995096"/>
            <a:ext cx="4249280" cy="3188484"/>
          </a:xfrm>
          <a:prstGeom prst="rect">
            <a:avLst/>
          </a:prstGeom>
        </p:spPr>
      </p:pic>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Grout Pumps</a:t>
            </a:r>
          </a:p>
        </p:txBody>
      </p:sp>
      <p:sp>
        <p:nvSpPr>
          <p:cNvPr id="8" name="Content Placeholder 7"/>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02/15</a:t>
            </a:r>
          </a:p>
        </p:txBody>
      </p:sp>
    </p:spTree>
    <p:extLst>
      <p:ext uri="{BB962C8B-B14F-4D97-AF65-F5344CB8AC3E}">
        <p14:creationId xmlns:p14="http://schemas.microsoft.com/office/powerpoint/2010/main" val="264908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52229"/>
            <a:ext cx="4559078" cy="5398881"/>
          </a:xfrm>
        </p:spPr>
        <p:txBody>
          <a:bodyPr>
            <a:noAutofit/>
          </a:bodyPr>
          <a:lstStyle/>
          <a:p>
            <a:pPr marL="252000">
              <a:lnSpc>
                <a:spcPct val="120000"/>
              </a:lnSpc>
              <a:spcBef>
                <a:spcPts val="0"/>
              </a:spcBef>
            </a:pPr>
            <a:r>
              <a:rPr lang="en-GB" altLang="en-US" sz="1100">
                <a:latin typeface="Arial" panose="020B0604020202020204" pitchFamily="34" charset="0"/>
                <a:cs typeface="Arial" panose="020B0604020202020204" pitchFamily="34" charset="0"/>
              </a:rPr>
              <a:t>All operators must be competent, trained and authorised to operate the equipment.</a:t>
            </a:r>
          </a:p>
          <a:p>
            <a:pPr marL="252000"/>
            <a:r>
              <a:rPr lang="en-US" altLang="en-US" sz="1100">
                <a:latin typeface="Arial" panose="020B0604020202020204" pitchFamily="34" charset="0"/>
                <a:cs typeface="Arial" panose="020B0604020202020204" pitchFamily="34" charset="0"/>
              </a:rPr>
              <a:t>A Working Platform Certificate needs to signed by the client before the rig is rigged up.</a:t>
            </a:r>
          </a:p>
          <a:p>
            <a:pPr marL="252000"/>
            <a:r>
              <a:rPr lang="en-US" altLang="en-US" sz="1100">
                <a:latin typeface="Arial" panose="020B0604020202020204" pitchFamily="34" charset="0"/>
                <a:cs typeface="Arial" panose="020B0604020202020204" pitchFamily="34" charset="0"/>
              </a:rPr>
              <a:t>The rig must not be moved without a banksman/Rig Attendant present. </a:t>
            </a:r>
          </a:p>
          <a:p>
            <a:pPr marL="252000"/>
            <a:r>
              <a:rPr lang="en-US" altLang="en-US" sz="1100">
                <a:latin typeface="Arial" panose="020B0604020202020204" pitchFamily="34" charset="0"/>
                <a:cs typeface="Arial" panose="020B0604020202020204" pitchFamily="34" charset="0"/>
              </a:rPr>
              <a:t>The Banksman/ Rig Attendant when banking the piling rig must use clear recognized hand signals.</a:t>
            </a:r>
            <a:endParaRPr lang="en-GB" altLang="en-US" sz="1100">
              <a:latin typeface="Arial" panose="020B0604020202020204" pitchFamily="34" charset="0"/>
              <a:cs typeface="Arial" panose="020B0604020202020204" pitchFamily="34" charset="0"/>
            </a:endParaRPr>
          </a:p>
          <a:p>
            <a:pPr marL="252000">
              <a:lnSpc>
                <a:spcPct val="120000"/>
              </a:lnSpc>
              <a:spcBef>
                <a:spcPts val="0"/>
              </a:spcBef>
            </a:pPr>
            <a:r>
              <a:rPr lang="en-GB" altLang="en-US" sz="1100">
                <a:latin typeface="Arial" panose="020B0604020202020204" pitchFamily="34" charset="0"/>
                <a:cs typeface="Arial" panose="020B0604020202020204" pitchFamily="34" charset="0"/>
              </a:rPr>
              <a:t>When rigging up the Rig Driver plus at least one other person must be present.</a:t>
            </a:r>
          </a:p>
          <a:p>
            <a:pPr marL="252000">
              <a:lnSpc>
                <a:spcPct val="120000"/>
              </a:lnSpc>
              <a:spcBef>
                <a:spcPts val="0"/>
              </a:spcBef>
            </a:pPr>
            <a:r>
              <a:rPr lang="en-GB" altLang="en-US" sz="1100">
                <a:latin typeface="Arial" panose="020B0604020202020204" pitchFamily="34" charset="0"/>
                <a:cs typeface="Arial" panose="020B0604020202020204" pitchFamily="34" charset="0"/>
              </a:rPr>
              <a:t>Make sure all pins are secured in the mast and tracks.</a:t>
            </a:r>
          </a:p>
          <a:p>
            <a:pPr marL="252000">
              <a:lnSpc>
                <a:spcPct val="120000"/>
              </a:lnSpc>
              <a:spcBef>
                <a:spcPts val="0"/>
              </a:spcBef>
            </a:pPr>
            <a:r>
              <a:rPr lang="en-GB" altLang="en-US" sz="1100">
                <a:latin typeface="Arial" panose="020B0604020202020204" pitchFamily="34" charset="0"/>
                <a:cs typeface="Arial" panose="020B0604020202020204" pitchFamily="34" charset="0"/>
              </a:rPr>
              <a:t>When installing the extension bar leave in open position as long as possible while attaching the auger string and always rotate the drill head in a forwards spin direction.</a:t>
            </a:r>
          </a:p>
          <a:p>
            <a:pPr marL="252000"/>
            <a:r>
              <a:rPr lang="en-US" altLang="en-US" sz="1100">
                <a:latin typeface="Arial" panose="020B0604020202020204" pitchFamily="34" charset="0"/>
                <a:cs typeface="Arial" panose="020B0604020202020204" pitchFamily="34" charset="0"/>
              </a:rPr>
              <a:t>When putting the hose together always use appropriate clamps and rubbers and secure using a clevis pin.</a:t>
            </a:r>
            <a:endParaRPr lang="en-GB" altLang="en-US" sz="1100">
              <a:latin typeface="Arial" panose="020B0604020202020204" pitchFamily="34" charset="0"/>
              <a:cs typeface="Arial" panose="020B0604020202020204" pitchFamily="34" charset="0"/>
            </a:endParaRPr>
          </a:p>
          <a:p>
            <a:pPr marL="252000">
              <a:lnSpc>
                <a:spcPct val="120000"/>
              </a:lnSpc>
              <a:spcBef>
                <a:spcPts val="0"/>
              </a:spcBef>
            </a:pPr>
            <a:r>
              <a:rPr lang="en-GB" altLang="en-US" sz="1100">
                <a:latin typeface="Arial" panose="020B0604020202020204" pitchFamily="34" charset="0"/>
                <a:cs typeface="Arial" panose="020B0604020202020204" pitchFamily="34" charset="0"/>
              </a:rPr>
              <a:t>When putting together an auger string use a MEWP/ ladder and make sure the auger pins are secure.</a:t>
            </a:r>
          </a:p>
          <a:p>
            <a:pPr marL="252000">
              <a:lnSpc>
                <a:spcPct val="120000"/>
              </a:lnSpc>
              <a:spcBef>
                <a:spcPts val="0"/>
              </a:spcBef>
            </a:pPr>
            <a:r>
              <a:rPr lang="en-GB" altLang="en-US" sz="1100">
                <a:latin typeface="Arial" panose="020B0604020202020204" pitchFamily="34" charset="0"/>
                <a:cs typeface="Arial" panose="020B0604020202020204" pitchFamily="34" charset="0"/>
              </a:rPr>
              <a:t>Never let the spoil on the auger go above the cleaner height. If the auger cleaner is not working stop &amp; inform your supervisor.</a:t>
            </a:r>
          </a:p>
          <a:p>
            <a:pPr marL="252000"/>
            <a:r>
              <a:rPr lang="en-US" altLang="en-US" sz="1100">
                <a:latin typeface="Arial" panose="020B0604020202020204" pitchFamily="34" charset="0"/>
                <a:cs typeface="Arial" panose="020B0604020202020204" pitchFamily="34" charset="0"/>
              </a:rPr>
              <a:t>Any missing auger cleaner brushes must be replaced. </a:t>
            </a:r>
            <a:endParaRPr lang="en-GB" altLang="en-US" sz="1100">
              <a:latin typeface="Arial" panose="020B0604020202020204" pitchFamily="34" charset="0"/>
              <a:cs typeface="Arial" panose="020B0604020202020204" pitchFamily="34" charset="0"/>
            </a:endParaRPr>
          </a:p>
          <a:p>
            <a:pPr marL="252000">
              <a:lnSpc>
                <a:spcPct val="120000"/>
              </a:lnSpc>
              <a:spcBef>
                <a:spcPts val="0"/>
              </a:spcBef>
            </a:pPr>
            <a:r>
              <a:rPr lang="en-GB" altLang="en-US" sz="1100">
                <a:latin typeface="Arial" panose="020B0604020202020204" pitchFamily="34" charset="0"/>
                <a:cs typeface="Arial" panose="020B0604020202020204" pitchFamily="34" charset="0"/>
              </a:rPr>
              <a:t>If the rig driver leaves the rig he must switch off the engine and take the key.</a:t>
            </a:r>
          </a:p>
          <a:p>
            <a:pPr marL="252000">
              <a:lnSpc>
                <a:spcPct val="120000"/>
              </a:lnSpc>
              <a:spcBef>
                <a:spcPts val="0"/>
              </a:spcBef>
            </a:pPr>
            <a:r>
              <a:rPr lang="en-GB" altLang="en-US" sz="1100">
                <a:latin typeface="Arial" panose="020B0604020202020204" pitchFamily="34" charset="0"/>
                <a:cs typeface="Arial" panose="020B0604020202020204" pitchFamily="34" charset="0"/>
              </a:rPr>
              <a:t>When removing auger teeth and auger pins a copper ended hammer should be used.</a:t>
            </a:r>
          </a:p>
          <a:p>
            <a:pPr marL="252000">
              <a:lnSpc>
                <a:spcPct val="120000"/>
              </a:lnSpc>
              <a:spcBef>
                <a:spcPts val="0"/>
              </a:spcBef>
            </a:pPr>
            <a:r>
              <a:rPr lang="en-GB" altLang="en-US" sz="1100">
                <a:latin typeface="Arial" panose="020B0604020202020204" pitchFamily="34" charset="0"/>
                <a:cs typeface="Arial" panose="020B0604020202020204" pitchFamily="34" charset="0"/>
              </a:rPr>
              <a:t>Make sure the auger has stopped rotating before opening the gates. </a:t>
            </a:r>
          </a:p>
        </p:txBody>
      </p:sp>
      <p:sp>
        <p:nvSpPr>
          <p:cNvPr id="4" name="Title 3"/>
          <p:cNvSpPr>
            <a:spLocks noGrp="1"/>
          </p:cNvSpPr>
          <p:nvPr>
            <p:ph type="title"/>
          </p:nvPr>
        </p:nvSpPr>
        <p:spPr>
          <a:xfrm>
            <a:off x="228600" y="118984"/>
            <a:ext cx="7886700" cy="731520"/>
          </a:xfrm>
        </p:spPr>
        <p:txBody>
          <a:bodyPr/>
          <a:lstStyle/>
          <a:p>
            <a:r>
              <a:rPr lang="en-GB"/>
              <a:t>CFA Piling</a:t>
            </a:r>
          </a:p>
        </p:txBody>
      </p:sp>
      <p:sp>
        <p:nvSpPr>
          <p:cNvPr id="5" name="Content Placeholder 4"/>
          <p:cNvSpPr>
            <a:spLocks noGrp="1"/>
          </p:cNvSpPr>
          <p:nvPr>
            <p:ph sz="half" idx="13"/>
          </p:nvPr>
        </p:nvSpPr>
        <p:spPr>
          <a:xfrm>
            <a:off x="4572000" y="5015883"/>
            <a:ext cx="4572000" cy="1275189"/>
          </a:xfrm>
        </p:spPr>
        <p:txBody>
          <a:bodyPr>
            <a:normAutofit fontScale="92500"/>
          </a:bodyPr>
          <a:lstStyle/>
          <a:p>
            <a:pPr marL="0" indent="0">
              <a:spcBef>
                <a:spcPct val="50000"/>
              </a:spcBef>
              <a:buNone/>
            </a:pPr>
            <a:r>
              <a:rPr lang="en-GB" altLang="en-US" sz="1300" b="1">
                <a:latin typeface="Arial" panose="020B0604020202020204" pitchFamily="34" charset="0"/>
                <a:cs typeface="Arial" panose="020B0604020202020204" pitchFamily="34" charset="0"/>
              </a:rPr>
              <a:t>Q. What should be in place before rigging up commences?</a:t>
            </a:r>
          </a:p>
          <a:p>
            <a:pPr marL="0" indent="0">
              <a:spcBef>
                <a:spcPct val="50000"/>
              </a:spcBef>
              <a:buNone/>
            </a:pPr>
            <a:r>
              <a:rPr lang="en-GB" altLang="en-US" sz="1300" b="1">
                <a:latin typeface="Arial" panose="020B0604020202020204" pitchFamily="34" charset="0"/>
                <a:cs typeface="Arial" panose="020B0604020202020204" pitchFamily="34" charset="0"/>
              </a:rPr>
              <a:t>Q. When removing auger teeth and pins which sort of             hammer should be used?</a:t>
            </a:r>
          </a:p>
          <a:p>
            <a:pPr marL="0" indent="0">
              <a:spcBef>
                <a:spcPct val="50000"/>
              </a:spcBef>
              <a:buNone/>
            </a:pPr>
            <a:r>
              <a:rPr lang="en-GB" altLang="en-US" sz="1300" b="1">
                <a:latin typeface="Arial" panose="020B0604020202020204" pitchFamily="34" charset="0"/>
                <a:cs typeface="Arial" panose="020B0604020202020204" pitchFamily="34" charset="0"/>
              </a:rPr>
              <a:t>Q. How offend should the lifting equipment be tested?</a:t>
            </a:r>
          </a:p>
          <a:p>
            <a:endParaRPr lang="en-GB"/>
          </a:p>
        </p:txBody>
      </p:sp>
      <p:sp>
        <p:nvSpPr>
          <p:cNvPr id="6" name="Date Placeholder 4"/>
          <p:cNvSpPr txBox="1">
            <a:spLocks/>
          </p:cNvSpPr>
          <p:nvPr/>
        </p:nvSpPr>
        <p:spPr>
          <a:xfrm>
            <a:off x="0" y="65331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01/01  </a:t>
            </a:r>
          </a:p>
        </p:txBody>
      </p:sp>
      <p:sp>
        <p:nvSpPr>
          <p:cNvPr id="3" name="Rectangle 2"/>
          <p:cNvSpPr/>
          <p:nvPr/>
        </p:nvSpPr>
        <p:spPr>
          <a:xfrm>
            <a:off x="4572000" y="892192"/>
            <a:ext cx="4572000" cy="1041311"/>
          </a:xfrm>
          <a:prstGeom prst="rect">
            <a:avLst/>
          </a:prstGeom>
        </p:spPr>
        <p:txBody>
          <a:bodyPr>
            <a:spAutoFit/>
          </a:bodyPr>
          <a:lstStyle/>
          <a:p>
            <a:pPr marL="171450" indent="-171450">
              <a:spcAft>
                <a:spcPts val="400"/>
              </a:spcAft>
              <a:buFont typeface="Arial" panose="020B0604020202020204" pitchFamily="34" charset="0"/>
              <a:buChar char="•"/>
            </a:pPr>
            <a:r>
              <a:rPr lang="en-US" sz="1100">
                <a:latin typeface="Arial" panose="020B0604020202020204" pitchFamily="34" charset="0"/>
                <a:cs typeface="Arial" panose="020B0604020202020204" pitchFamily="34" charset="0"/>
              </a:rPr>
              <a:t>All lifting gear must be tested 6 monthly and have the correct markings, the right documentation for the lifting equipment must be kept in the rig.</a:t>
            </a:r>
          </a:p>
          <a:p>
            <a:pPr marL="171450" indent="-171450">
              <a:spcAft>
                <a:spcPts val="400"/>
              </a:spcAft>
              <a:buFont typeface="Arial" panose="020B0604020202020204" pitchFamily="34" charset="0"/>
              <a:buChar char="•"/>
            </a:pPr>
            <a:r>
              <a:rPr lang="en-US" sz="1100">
                <a:latin typeface="Arial" panose="020B0604020202020204" pitchFamily="34" charset="0"/>
                <a:cs typeface="Arial" panose="020B0604020202020204" pitchFamily="34" charset="0"/>
              </a:rPr>
              <a:t>At the end of all shifts the auger should be positioned on the ground. </a:t>
            </a:r>
          </a:p>
          <a:p>
            <a:pPr marL="171450" indent="-171450">
              <a:buFont typeface="Arial" panose="020B0604020202020204" pitchFamily="34" charset="0"/>
              <a:buChar char="•"/>
            </a:pPr>
            <a:endParaRPr lang="en-US" sz="110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559078" y="1879231"/>
            <a:ext cx="4575175" cy="3053154"/>
          </a:xfrm>
        </p:spPr>
      </p:pic>
    </p:spTree>
    <p:extLst>
      <p:ext uri="{BB962C8B-B14F-4D97-AF65-F5344CB8AC3E}">
        <p14:creationId xmlns:p14="http://schemas.microsoft.com/office/powerpoint/2010/main" val="2108962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Lorry Loaders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02/16</a:t>
            </a:r>
          </a:p>
        </p:txBody>
      </p:sp>
    </p:spTree>
    <p:extLst>
      <p:ext uri="{BB962C8B-B14F-4D97-AF65-F5344CB8AC3E}">
        <p14:creationId xmlns:p14="http://schemas.microsoft.com/office/powerpoint/2010/main" val="3264419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19074" y="2418906"/>
            <a:ext cx="3121152" cy="2340864"/>
          </a:xfrm>
        </p:spPr>
      </p:pic>
      <p:sp>
        <p:nvSpPr>
          <p:cNvPr id="3" name="Content Placeholder 2"/>
          <p:cNvSpPr>
            <a:spLocks noGrp="1"/>
          </p:cNvSpPr>
          <p:nvPr>
            <p:ph sz="half" idx="2"/>
          </p:nvPr>
        </p:nvSpPr>
        <p:spPr/>
        <p:txBody>
          <a:bodyPr/>
          <a:lstStyle/>
          <a:p>
            <a:r>
              <a:rPr lang="en-GB"/>
              <a:t>OPERATING ON SLOPES – SIDE LOADING OF BOOMS SA135</a:t>
            </a:r>
          </a:p>
          <a:p>
            <a:r>
              <a:rPr lang="en-GB"/>
              <a:t>ENSURE LOADS ARE SECURE</a:t>
            </a:r>
          </a:p>
        </p:txBody>
      </p:sp>
      <p:sp>
        <p:nvSpPr>
          <p:cNvPr id="4" name="Title 3"/>
          <p:cNvSpPr>
            <a:spLocks noGrp="1"/>
          </p:cNvSpPr>
          <p:nvPr>
            <p:ph type="title"/>
          </p:nvPr>
        </p:nvSpPr>
        <p:spPr/>
        <p:txBody>
          <a:bodyPr/>
          <a:lstStyle/>
          <a:p>
            <a:r>
              <a:rPr lang="en-GB"/>
              <a:t>Telehandlers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02/17  </a:t>
            </a:r>
          </a:p>
        </p:txBody>
      </p:sp>
      <p:pic>
        <p:nvPicPr>
          <p:cNvPr id="2" name="Picture 1"/>
          <p:cNvPicPr>
            <a:picLocks noChangeAspect="1"/>
          </p:cNvPicPr>
          <p:nvPr/>
        </p:nvPicPr>
        <p:blipFill>
          <a:blip r:embed="rId3"/>
          <a:stretch>
            <a:fillRect/>
          </a:stretch>
        </p:blipFill>
        <p:spPr>
          <a:xfrm>
            <a:off x="751225" y="1695261"/>
            <a:ext cx="2386013" cy="2286000"/>
          </a:xfrm>
          <a:prstGeom prst="rect">
            <a:avLst/>
          </a:prstGeom>
        </p:spPr>
      </p:pic>
      <p:pic>
        <p:nvPicPr>
          <p:cNvPr id="8" name="Picture 7"/>
          <p:cNvPicPr>
            <a:picLocks noChangeAspect="1"/>
          </p:cNvPicPr>
          <p:nvPr/>
        </p:nvPicPr>
        <p:blipFill>
          <a:blip r:embed="rId4"/>
          <a:stretch>
            <a:fillRect/>
          </a:stretch>
        </p:blipFill>
        <p:spPr>
          <a:xfrm>
            <a:off x="2689622" y="2686050"/>
            <a:ext cx="3764756" cy="1485900"/>
          </a:xfrm>
          <a:prstGeom prst="rect">
            <a:avLst/>
          </a:prstGeom>
        </p:spPr>
      </p:pic>
    </p:spTree>
    <p:extLst>
      <p:ext uri="{BB962C8B-B14F-4D97-AF65-F5344CB8AC3E}">
        <p14:creationId xmlns:p14="http://schemas.microsoft.com/office/powerpoint/2010/main" val="418946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5315169" y="886968"/>
            <a:ext cx="3603048" cy="5401524"/>
          </a:xfrm>
          <a:prstGeom prst="rect">
            <a:avLst/>
          </a:prstGeom>
        </p:spPr>
      </p:pic>
      <p:sp>
        <p:nvSpPr>
          <p:cNvPr id="5" name="Content Placeholder 4"/>
          <p:cNvSpPr>
            <a:spLocks noGrp="1"/>
          </p:cNvSpPr>
          <p:nvPr>
            <p:ph sz="half" idx="2"/>
          </p:nvPr>
        </p:nvSpPr>
        <p:spPr>
          <a:xfrm>
            <a:off x="0" y="907512"/>
            <a:ext cx="4574985" cy="4341066"/>
          </a:xfrm>
        </p:spPr>
        <p:txBody>
          <a:bodyPr/>
          <a:lstStyle/>
          <a:p>
            <a:pPr marL="0" indent="0" algn="ctr">
              <a:buNone/>
            </a:pPr>
            <a:r>
              <a:rPr lang="en-GB" b="1" u="sng">
                <a:latin typeface="Arial" panose="020B0604020202020204" pitchFamily="34" charset="0"/>
                <a:cs typeface="Arial" panose="020B0604020202020204" pitchFamily="34" charset="0"/>
              </a:rPr>
              <a:t>Did you know?</a:t>
            </a:r>
          </a:p>
          <a:p>
            <a:pPr marL="0" indent="0" algn="ctr">
              <a:buNone/>
            </a:pPr>
            <a:r>
              <a:rPr lang="en-GB" sz="1400">
                <a:latin typeface="Arial" panose="020B0604020202020204" pitchFamily="34" charset="0"/>
                <a:cs typeface="Arial" panose="020B0604020202020204" pitchFamily="34" charset="0"/>
              </a:rPr>
              <a:t>Collisions between piling rigs and cranes are not uncommon – especially between loads/jibs and catheads because rigs and cranes have to work in close proximity. This is not only dangerous for you but can be very expensive as it damages hydraulics on catheads and struts on crane jibs have to be replaced. Always leave as much room as practical when using a crane to place loads near a rig, use tag lines to minimise the risks of loads swinging &amp; if in doubt – STOP.</a:t>
            </a:r>
          </a:p>
        </p:txBody>
      </p:sp>
      <p:sp>
        <p:nvSpPr>
          <p:cNvPr id="4" name="Title 3"/>
          <p:cNvSpPr>
            <a:spLocks noGrp="1"/>
          </p:cNvSpPr>
          <p:nvPr>
            <p:ph type="title"/>
          </p:nvPr>
        </p:nvSpPr>
        <p:spPr/>
        <p:txBody>
          <a:bodyPr/>
          <a:lstStyle/>
          <a:p>
            <a:r>
              <a:rPr lang="en-GB"/>
              <a:t>Cranes</a:t>
            </a:r>
          </a:p>
        </p:txBody>
      </p:sp>
      <p:sp>
        <p:nvSpPr>
          <p:cNvPr id="6" name="Date Placeholder 4"/>
          <p:cNvSpPr txBox="1">
            <a:spLocks/>
          </p:cNvSpPr>
          <p:nvPr/>
        </p:nvSpPr>
        <p:spPr>
          <a:xfrm>
            <a:off x="0" y="647448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02/18 </a:t>
            </a:r>
          </a:p>
        </p:txBody>
      </p:sp>
      <p:pic>
        <p:nvPicPr>
          <p:cNvPr id="9" name="Picture 8"/>
          <p:cNvPicPr>
            <a:picLocks noChangeAspect="1"/>
          </p:cNvPicPr>
          <p:nvPr/>
        </p:nvPicPr>
        <p:blipFill>
          <a:blip r:embed="rId3"/>
          <a:stretch>
            <a:fillRect/>
          </a:stretch>
        </p:blipFill>
        <p:spPr>
          <a:xfrm>
            <a:off x="936750" y="3993074"/>
            <a:ext cx="2701483" cy="2007426"/>
          </a:xfrm>
          <a:prstGeom prst="rect">
            <a:avLst/>
          </a:prstGeom>
        </p:spPr>
      </p:pic>
    </p:spTree>
    <p:extLst>
      <p:ext uri="{BB962C8B-B14F-4D97-AF65-F5344CB8AC3E}">
        <p14:creationId xmlns:p14="http://schemas.microsoft.com/office/powerpoint/2010/main" val="2545344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534504"/>
          </a:xfrm>
        </p:spPr>
        <p:txBody>
          <a:bodyPr>
            <a:noAutofit/>
          </a:bodyPr>
          <a:lstStyle/>
          <a:p>
            <a:pPr marL="0" indent="0">
              <a:buNone/>
            </a:pPr>
            <a:r>
              <a:rPr lang="en-GB" sz="1200">
                <a:latin typeface="Arial" panose="020B0604020202020204" pitchFamily="34" charset="0"/>
                <a:cs typeface="Arial" panose="020B0604020202020204" pitchFamily="34" charset="0"/>
              </a:rPr>
              <a:t>Pressure washers are used on a daily basis at work and at home. Many people underestimate the power of a pressure washer but they can lead to serious injuries when used improperly or if basic safety measures are ignored. </a:t>
            </a:r>
          </a:p>
          <a:p>
            <a:pPr marL="0" indent="0" algn="just">
              <a:spcBef>
                <a:spcPts val="450"/>
              </a:spcBef>
              <a:buNone/>
              <a:defRPr/>
            </a:pPr>
            <a:r>
              <a:rPr lang="en-GB" sz="1200">
                <a:latin typeface="Arial" panose="020B0604020202020204" pitchFamily="34" charset="0"/>
                <a:cs typeface="Arial" panose="020B0604020202020204" pitchFamily="34" charset="0"/>
              </a:rPr>
              <a:t>The sheer pressure of water alone is powerful enough to cause an injury. Dirt can be pushed through the skin’s surface which can lead to blood poisoning. Other people in the area are at risk of being hit by ejected material. Breathing in contaminated water mist can lead to ill health, not forgetting s</a:t>
            </a:r>
            <a:r>
              <a:rPr lang="en-US" sz="1200">
                <a:latin typeface="Arial" panose="020B0604020202020204" pitchFamily="34" charset="0"/>
                <a:cs typeface="Arial" panose="020B0604020202020204" pitchFamily="34" charset="0"/>
              </a:rPr>
              <a:t>lips &amp; trips from wet surfaces &amp; trailing hoses</a:t>
            </a:r>
            <a:endParaRPr lang="en-GB" sz="1200">
              <a:latin typeface="Arial" panose="020B0604020202020204" pitchFamily="34" charset="0"/>
              <a:cs typeface="Arial" panose="020B0604020202020204" pitchFamily="34" charset="0"/>
            </a:endParaRPr>
          </a:p>
          <a:p>
            <a:pPr marL="0" indent="0">
              <a:spcBef>
                <a:spcPts val="450"/>
              </a:spcBef>
              <a:buNone/>
              <a:defRPr/>
            </a:pPr>
            <a:r>
              <a:rPr lang="en-GB" sz="1200" b="1">
                <a:latin typeface="Arial" charset="0"/>
                <a:cs typeface="Arial" charset="0"/>
              </a:rPr>
              <a:t>Operating procedures</a:t>
            </a:r>
          </a:p>
          <a:p>
            <a:pPr>
              <a:spcBef>
                <a:spcPts val="450"/>
              </a:spcBef>
              <a:defRPr/>
            </a:pPr>
            <a:r>
              <a:rPr lang="en-GB" sz="1200">
                <a:latin typeface="Arial" charset="0"/>
                <a:cs typeface="Arial" charset="0"/>
              </a:rPr>
              <a:t>Do not depress the trigger until you are sure of where the gun is pointing and use care not to spray your hands, feet or legs. </a:t>
            </a:r>
          </a:p>
          <a:p>
            <a:pPr>
              <a:spcBef>
                <a:spcPts val="450"/>
              </a:spcBef>
              <a:defRPr/>
            </a:pPr>
            <a:r>
              <a:rPr lang="en-GB" sz="1200">
                <a:latin typeface="Arial" charset="0"/>
                <a:cs typeface="Arial" charset="0"/>
              </a:rPr>
              <a:t>Use eye protection, waterproof clothing &amp; gloves</a:t>
            </a:r>
          </a:p>
          <a:p>
            <a:pPr>
              <a:spcBef>
                <a:spcPts val="450"/>
              </a:spcBef>
              <a:defRPr/>
            </a:pPr>
            <a:r>
              <a:rPr lang="en-GB" sz="1200">
                <a:latin typeface="Arial" charset="0"/>
                <a:cs typeface="Arial" charset="0"/>
              </a:rPr>
              <a:t>Don’t use cleaners and degreasers that are not intended for use in pressure washers. Never use flammable liquids.</a:t>
            </a:r>
          </a:p>
          <a:p>
            <a:pPr>
              <a:spcBef>
                <a:spcPts val="450"/>
              </a:spcBef>
              <a:defRPr/>
            </a:pPr>
            <a:r>
              <a:rPr lang="en-US" sz="1200">
                <a:latin typeface="Arial" charset="0"/>
                <a:cs typeface="Arial" charset="0"/>
              </a:rPr>
              <a:t>Think about your surroundings. Who else is in your area? Are they at risk? What about electrical circuits? </a:t>
            </a:r>
            <a:endParaRPr lang="en-GB" sz="1200">
              <a:latin typeface="Arial" charset="0"/>
              <a:cs typeface="Arial" charset="0"/>
            </a:endParaRPr>
          </a:p>
          <a:p>
            <a:pPr>
              <a:spcBef>
                <a:spcPts val="450"/>
              </a:spcBef>
              <a:defRPr/>
            </a:pPr>
            <a:r>
              <a:rPr lang="en-GB" sz="1200">
                <a:latin typeface="Arial" charset="0"/>
                <a:cs typeface="Arial" charset="0"/>
              </a:rPr>
              <a:t>De-pressurise before attempting to remove lance or hose fittings. Never leave a pressurised unit unattended</a:t>
            </a:r>
          </a:p>
          <a:p>
            <a:pPr>
              <a:spcBef>
                <a:spcPts val="450"/>
              </a:spcBef>
              <a:defRPr/>
            </a:pPr>
            <a:r>
              <a:rPr lang="en-GB" sz="1200">
                <a:latin typeface="Arial" charset="0"/>
                <a:cs typeface="Arial" charset="0"/>
              </a:rPr>
              <a:t>Good housekeeping is required at all times. Keep hoses tidy &amp; away from walkways. </a:t>
            </a:r>
            <a:endParaRPr lang="en-GB" sz="1200">
              <a:latin typeface="Arial" charset="0"/>
              <a:ea typeface="Times New Roman" pitchFamily="18" charset="0"/>
              <a:cs typeface="Arial" charset="0"/>
            </a:endParaRPr>
          </a:p>
          <a:p>
            <a:pPr marL="0" indent="0">
              <a:buNone/>
            </a:pPr>
            <a:endParaRPr lang="en-GB" sz="1200"/>
          </a:p>
        </p:txBody>
      </p:sp>
      <p:pic>
        <p:nvPicPr>
          <p:cNvPr id="9" name="Content Placeholder 8"/>
          <p:cNvPicPr>
            <a:picLocks noGrp="1" noChangeAspect="1"/>
          </p:cNvPicPr>
          <p:nvPr>
            <p:ph sz="half" idx="2"/>
          </p:nvPr>
        </p:nvPicPr>
        <p:blipFill>
          <a:blip r:embed="rId2"/>
          <a:stretch>
            <a:fillRect/>
          </a:stretch>
        </p:blipFill>
        <p:spPr>
          <a:xfrm>
            <a:off x="6872287" y="1856304"/>
            <a:ext cx="2028825" cy="2705100"/>
          </a:xfrm>
          <a:prstGeom prst="rect">
            <a:avLst/>
          </a:prstGeom>
        </p:spPr>
      </p:pic>
      <p:sp>
        <p:nvSpPr>
          <p:cNvPr id="4" name="Title 3"/>
          <p:cNvSpPr>
            <a:spLocks noGrp="1"/>
          </p:cNvSpPr>
          <p:nvPr>
            <p:ph type="title"/>
          </p:nvPr>
        </p:nvSpPr>
        <p:spPr/>
        <p:txBody>
          <a:bodyPr/>
          <a:lstStyle/>
          <a:p>
            <a:r>
              <a:rPr lang="en-GB"/>
              <a:t>Jetwashers</a:t>
            </a:r>
          </a:p>
        </p:txBody>
      </p:sp>
      <p:sp>
        <p:nvSpPr>
          <p:cNvPr id="5" name="Content Placeholder 4"/>
          <p:cNvSpPr>
            <a:spLocks noGrp="1"/>
          </p:cNvSpPr>
          <p:nvPr>
            <p:ph sz="half" idx="13"/>
          </p:nvPr>
        </p:nvSpPr>
        <p:spPr>
          <a:xfrm>
            <a:off x="4479365" y="4698028"/>
            <a:ext cx="4572000" cy="1052765"/>
          </a:xfrm>
        </p:spPr>
        <p:txBody>
          <a:bodyPr/>
          <a:lstStyle/>
          <a:p>
            <a:pPr marL="0" indent="0">
              <a:buNone/>
              <a:defRPr/>
            </a:pPr>
            <a:r>
              <a:rPr lang="en-GB" sz="1400" b="1">
                <a:latin typeface="Arial" panose="020B0604020202020204" pitchFamily="34" charset="0"/>
                <a:cs typeface="Arial" panose="020B0604020202020204" pitchFamily="34" charset="0"/>
              </a:rPr>
              <a:t>Q. What other risks are there from using pressure washers?</a:t>
            </a:r>
          </a:p>
          <a:p>
            <a:pPr marL="0" indent="0">
              <a:buNone/>
              <a:defRPr/>
            </a:pPr>
            <a:r>
              <a:rPr lang="en-GB" sz="1400" b="1">
                <a:latin typeface="Arial" panose="020B0604020202020204" pitchFamily="34" charset="0"/>
                <a:cs typeface="Arial" panose="020B0604020202020204" pitchFamily="34" charset="0"/>
              </a:rPr>
              <a:t>Q. Why should you never leave a pressurised unit unattended?</a:t>
            </a:r>
          </a:p>
          <a:p>
            <a:pPr marL="0" indent="0">
              <a:buNone/>
              <a:defRPr/>
            </a:pPr>
            <a:r>
              <a:rPr lang="en-GB" sz="1400" b="1">
                <a:latin typeface="Arial" panose="020B0604020202020204" pitchFamily="34" charset="0"/>
                <a:cs typeface="Arial" panose="020B0604020202020204" pitchFamily="34" charset="0"/>
              </a:rPr>
              <a:t>Q. Why should you pay particular attention to how close you are to electrical circuits?</a:t>
            </a:r>
          </a:p>
          <a:p>
            <a:endParaRPr lang="en-GB"/>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02/19 </a:t>
            </a:r>
          </a:p>
        </p:txBody>
      </p:sp>
      <p:sp>
        <p:nvSpPr>
          <p:cNvPr id="3" name="Rectangle 2"/>
          <p:cNvSpPr/>
          <p:nvPr/>
        </p:nvSpPr>
        <p:spPr>
          <a:xfrm>
            <a:off x="4626436" y="1856304"/>
            <a:ext cx="2189923" cy="28007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100" b="1">
                <a:latin typeface="Arial" panose="020B0604020202020204" pitchFamily="34" charset="0"/>
                <a:cs typeface="Arial" panose="020B0604020202020204" pitchFamily="34" charset="0"/>
              </a:rPr>
              <a:t>An operative was using a</a:t>
            </a:r>
          </a:p>
          <a:p>
            <a:r>
              <a:rPr lang="en-GB" sz="1100" b="1">
                <a:latin typeface="Arial" panose="020B0604020202020204" pitchFamily="34" charset="0"/>
                <a:cs typeface="Arial" panose="020B0604020202020204" pitchFamily="34" charset="0"/>
              </a:rPr>
              <a:t>diesel powered jet washer (max 3000 psi) to</a:t>
            </a:r>
          </a:p>
          <a:p>
            <a:r>
              <a:rPr lang="en-GB" sz="1100" b="1">
                <a:latin typeface="Arial" panose="020B0604020202020204" pitchFamily="34" charset="0"/>
                <a:cs typeface="Arial" panose="020B0604020202020204" pitchFamily="34" charset="0"/>
              </a:rPr>
              <a:t>clean out a Bentonite tank. The water jet made</a:t>
            </a:r>
          </a:p>
          <a:p>
            <a:r>
              <a:rPr lang="en-GB" sz="1100" b="1">
                <a:latin typeface="Arial" panose="020B0604020202020204" pitchFamily="34" charset="0"/>
                <a:cs typeface="Arial" panose="020B0604020202020204" pitchFamily="34" charset="0"/>
              </a:rPr>
              <a:t>contact with his rubber rigger boot, making a small cut and causing a serious water injection injury that resulted in a six day hospital stay. Post-accident testing shows that even at 2000psi a water jet can penetrate thick rubber rigger boots in seconds. Leather boots offer less protection.</a:t>
            </a:r>
          </a:p>
        </p:txBody>
      </p:sp>
      <p:sp>
        <p:nvSpPr>
          <p:cNvPr id="7" name="Rectangle 6"/>
          <p:cNvSpPr/>
          <p:nvPr/>
        </p:nvSpPr>
        <p:spPr>
          <a:xfrm>
            <a:off x="5151161" y="927925"/>
            <a:ext cx="3228409" cy="887422"/>
          </a:xfrm>
          <a:prstGeom prst="rect">
            <a:avLst/>
          </a:prstGeom>
        </p:spPr>
        <p:txBody>
          <a:bodyPr wrap="square">
            <a:spAutoFit/>
          </a:bodyPr>
          <a:lstStyle/>
          <a:p>
            <a:pPr algn="ctr">
              <a:spcBef>
                <a:spcPts val="450"/>
              </a:spcBef>
              <a:defRPr/>
            </a:pPr>
            <a:r>
              <a:rPr lang="en-GB" sz="1400" b="1" u="sng">
                <a:latin typeface="Arial" panose="020B0604020202020204" pitchFamily="34" charset="0"/>
                <a:cs typeface="Arial" panose="020B0604020202020204" pitchFamily="34" charset="0"/>
              </a:rPr>
              <a:t>DID YOU KNOW? </a:t>
            </a:r>
          </a:p>
          <a:p>
            <a:pPr algn="ctr">
              <a:spcBef>
                <a:spcPts val="225"/>
              </a:spcBef>
              <a:defRPr/>
            </a:pPr>
            <a:r>
              <a:rPr lang="en-GB" sz="1200">
                <a:latin typeface="Arial" panose="020B0604020202020204" pitchFamily="34" charset="0"/>
                <a:cs typeface="Arial" panose="020B0604020202020204" pitchFamily="34" charset="0"/>
              </a:rPr>
              <a:t>It only takes 100 psi to penetrate the surface of the skin.  Water entering a finger-tip can push dirt as far as the palm of your hand. </a:t>
            </a:r>
          </a:p>
        </p:txBody>
      </p:sp>
    </p:spTree>
    <p:extLst>
      <p:ext uri="{BB962C8B-B14F-4D97-AF65-F5344CB8AC3E}">
        <p14:creationId xmlns:p14="http://schemas.microsoft.com/office/powerpoint/2010/main" val="124511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27634" y="2489010"/>
            <a:ext cx="3304032" cy="2200656"/>
          </a:xfrm>
        </p:spPr>
      </p:pic>
      <p:sp>
        <p:nvSpPr>
          <p:cNvPr id="5" name="Content Placeholder 4"/>
          <p:cNvSpPr>
            <a:spLocks noGrp="1"/>
          </p:cNvSpPr>
          <p:nvPr>
            <p:ph sz="half" idx="2"/>
          </p:nvPr>
        </p:nvSpPr>
        <p:spPr/>
        <p:txBody>
          <a:bodyPr/>
          <a:lstStyle/>
          <a:p>
            <a:pPr>
              <a:spcBef>
                <a:spcPts val="450"/>
              </a:spcBef>
              <a:defRPr/>
            </a:pPr>
            <a:r>
              <a:rPr lang="en-GB" b="1"/>
              <a:t>Questions</a:t>
            </a:r>
          </a:p>
          <a:p>
            <a:pPr marL="0" indent="0">
              <a:buNone/>
              <a:defRPr/>
            </a:pPr>
            <a:endParaRPr lang="en-GB"/>
          </a:p>
          <a:p>
            <a:endParaRPr lang="en-GB"/>
          </a:p>
        </p:txBody>
      </p:sp>
      <p:sp>
        <p:nvSpPr>
          <p:cNvPr id="4" name="Title 3"/>
          <p:cNvSpPr>
            <a:spLocks noGrp="1"/>
          </p:cNvSpPr>
          <p:nvPr>
            <p:ph type="title"/>
          </p:nvPr>
        </p:nvSpPr>
        <p:spPr/>
        <p:txBody>
          <a:bodyPr/>
          <a:lstStyle/>
          <a:p>
            <a:r>
              <a:rPr lang="en-GB" err="1"/>
              <a:t>Manriders</a:t>
            </a:r>
            <a:endParaRPr lang="en-GB"/>
          </a:p>
        </p:txBody>
      </p:sp>
      <p:sp>
        <p:nvSpPr>
          <p:cNvPr id="3" name="Content Placeholder 2"/>
          <p:cNvSpPr>
            <a:spLocks noGrp="1"/>
          </p:cNvSpPr>
          <p:nvPr>
            <p:ph sz="half" idx="13"/>
          </p:nvPr>
        </p:nvSpPr>
        <p:spPr/>
        <p:txBody>
          <a:bodyPr/>
          <a:lstStyle/>
          <a:p>
            <a:endParaRPr lang="en-GB"/>
          </a:p>
        </p:txBody>
      </p:sp>
      <p:sp>
        <p:nvSpPr>
          <p:cNvPr id="6" name="Date Placeholder 4"/>
          <p:cNvSpPr txBox="1">
            <a:spLocks/>
          </p:cNvSpPr>
          <p:nvPr/>
        </p:nvSpPr>
        <p:spPr>
          <a:xfrm>
            <a:off x="6985"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02/20 </a:t>
            </a:r>
          </a:p>
        </p:txBody>
      </p:sp>
    </p:spTree>
    <p:extLst>
      <p:ext uri="{BB962C8B-B14F-4D97-AF65-F5344CB8AC3E}">
        <p14:creationId xmlns:p14="http://schemas.microsoft.com/office/powerpoint/2010/main" val="394410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a:latin typeface="Arial" panose="020B0604020202020204" pitchFamily="34" charset="0"/>
                <a:cs typeface="Arial" panose="020B0604020202020204" pitchFamily="34" charset="0"/>
              </a:rPr>
              <a:t>Most injuries at work are caused from slips, trips and falls because of poor housekeeping.</a:t>
            </a:r>
          </a:p>
          <a:p>
            <a:r>
              <a:rPr lang="en-GB" altLang="en-US" sz="1100">
                <a:latin typeface="Arial" panose="020B0604020202020204" pitchFamily="34" charset="0"/>
                <a:cs typeface="Arial" panose="020B0604020202020204" pitchFamily="34" charset="0"/>
              </a:rPr>
              <a:t>It is often said that good housekeeping is one of the most important methods of maintaining workplace safety. Housekeeping is easy to overlook when trying to complete work tasks efficiently.</a:t>
            </a:r>
          </a:p>
          <a:p>
            <a:r>
              <a:rPr lang="en-GB" altLang="en-US" sz="1100">
                <a:latin typeface="Arial" panose="020B0604020202020204" pitchFamily="34" charset="0"/>
                <a:cs typeface="Arial" panose="020B0604020202020204" pitchFamily="34" charset="0"/>
              </a:rPr>
              <a:t>Keep your workplace tidy, especially access routes and working space around machines.</a:t>
            </a:r>
          </a:p>
          <a:p>
            <a:r>
              <a:rPr lang="en-GB" altLang="en-US" sz="1100">
                <a:latin typeface="Arial" panose="020B0604020202020204" pitchFamily="34" charset="0"/>
                <a:cs typeface="Arial" panose="020B0604020202020204" pitchFamily="34" charset="0"/>
              </a:rPr>
              <a:t>Ensure items are stacked/stored safely and in an appropriate container if required.</a:t>
            </a:r>
          </a:p>
          <a:p>
            <a:r>
              <a:rPr lang="en-GB" altLang="en-US" sz="1100">
                <a:latin typeface="Arial" panose="020B0604020202020204" pitchFamily="34" charset="0"/>
                <a:cs typeface="Arial" panose="020B0604020202020204" pitchFamily="34" charset="0"/>
              </a:rPr>
              <a:t>Store tools and other small items of equipment in the stores containers. This not only keeps the site tidy (eliminating tripping/striking hazards) but also means that small items will not get stolen.</a:t>
            </a:r>
          </a:p>
          <a:p>
            <a:r>
              <a:rPr lang="en-GB" altLang="en-US" sz="1100">
                <a:latin typeface="Arial" panose="020B0604020202020204" pitchFamily="34" charset="0"/>
                <a:cs typeface="Arial" panose="020B0604020202020204" pitchFamily="34" charset="0"/>
              </a:rPr>
              <a:t>Do not leave chains and strops lying on the ground. Stack them neatly in a clean dry area. This will eliminate trip hazards and prolong the life of the equipment.</a:t>
            </a:r>
          </a:p>
          <a:p>
            <a:r>
              <a:rPr lang="en-GB" altLang="en-US" sz="1100">
                <a:latin typeface="Arial" panose="020B0604020202020204" pitchFamily="34" charset="0"/>
                <a:cs typeface="Arial" panose="020B0604020202020204" pitchFamily="34" charset="0"/>
              </a:rPr>
              <a:t>Keeping your workplace organised will not only help safety but will increase productivity because you will have room to work. Do not store equipment and spoil on top of tomorrows pile positions, put them out of your way.</a:t>
            </a:r>
          </a:p>
          <a:p>
            <a:r>
              <a:rPr lang="en-GB" altLang="en-US" sz="1100">
                <a:latin typeface="Arial" panose="020B0604020202020204" pitchFamily="34" charset="0"/>
                <a:cs typeface="Arial" panose="020B0604020202020204" pitchFamily="34" charset="0"/>
              </a:rPr>
              <a:t>Ensure oils, greases and fuels are kept in appropriate bunds, store spill kits close by.</a:t>
            </a:r>
          </a:p>
          <a:p>
            <a:r>
              <a:rPr lang="en-GB" altLang="en-US" sz="1100">
                <a:latin typeface="Arial" panose="020B0604020202020204" pitchFamily="34" charset="0"/>
                <a:cs typeface="Arial" panose="020B0604020202020204" pitchFamily="34" charset="0"/>
              </a:rPr>
              <a:t>Rubbish and other waste products should be disposed of in the correct manner, greases and oils should be disposed of as ‘special waste’. Food must always be disposed of carefully to ensure that vermin are not encouraged</a:t>
            </a:r>
          </a:p>
          <a:p>
            <a:endParaRPr lang="en-GB" altLang="en-US"/>
          </a:p>
          <a:p>
            <a:endParaRPr lang="en-GB"/>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7714" y="896938"/>
            <a:ext cx="3257397" cy="4341812"/>
          </a:xfrm>
        </p:spPr>
      </p:pic>
      <p:sp>
        <p:nvSpPr>
          <p:cNvPr id="4" name="Title 3"/>
          <p:cNvSpPr>
            <a:spLocks noGrp="1"/>
          </p:cNvSpPr>
          <p:nvPr>
            <p:ph type="title"/>
          </p:nvPr>
        </p:nvSpPr>
        <p:spPr/>
        <p:txBody>
          <a:bodyPr/>
          <a:lstStyle/>
          <a:p>
            <a:r>
              <a:rPr lang="en-GB"/>
              <a:t>Housekeeping</a:t>
            </a:r>
          </a:p>
        </p:txBody>
      </p:sp>
      <p:sp>
        <p:nvSpPr>
          <p:cNvPr id="5" name="Content Placeholder 4"/>
          <p:cNvSpPr>
            <a:spLocks noGrp="1"/>
          </p:cNvSpPr>
          <p:nvPr>
            <p:ph sz="half" idx="13"/>
          </p:nvPr>
        </p:nvSpPr>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Where should chains be stored?</a:t>
            </a:r>
          </a:p>
          <a:p>
            <a:pPr marL="0" indent="0">
              <a:spcBef>
                <a:spcPct val="20000"/>
              </a:spcBef>
              <a:buNone/>
            </a:pPr>
            <a:r>
              <a:rPr lang="en-GB" altLang="en-US" sz="1400" b="1">
                <a:latin typeface="Arial" panose="020B0604020202020204" pitchFamily="34" charset="0"/>
                <a:cs typeface="Arial" panose="020B0604020202020204" pitchFamily="34" charset="0"/>
              </a:rPr>
              <a:t>Q: Why does good housekeeping make a site safer?</a:t>
            </a:r>
          </a:p>
          <a:p>
            <a:pPr marL="0" indent="0">
              <a:spcBef>
                <a:spcPct val="20000"/>
              </a:spcBef>
              <a:buNone/>
            </a:pPr>
            <a:r>
              <a:rPr lang="en-GB" altLang="en-US" sz="1400" b="1">
                <a:latin typeface="Arial" panose="020B0604020202020204" pitchFamily="34" charset="0"/>
                <a:cs typeface="Arial" panose="020B0604020202020204" pitchFamily="34" charset="0"/>
              </a:rPr>
              <a:t>Q: How does housekeeping affect productivity?</a:t>
            </a:r>
          </a:p>
          <a:p>
            <a:endParaRPr lang="en-GB"/>
          </a:p>
        </p:txBody>
      </p:sp>
      <p:sp>
        <p:nvSpPr>
          <p:cNvPr id="6" name="Date Placeholder 4"/>
          <p:cNvSpPr txBox="1">
            <a:spLocks/>
          </p:cNvSpPr>
          <p:nvPr/>
        </p:nvSpPr>
        <p:spPr>
          <a:xfrm>
            <a:off x="9938"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03/01 </a:t>
            </a:r>
          </a:p>
        </p:txBody>
      </p:sp>
    </p:spTree>
    <p:extLst>
      <p:ext uri="{BB962C8B-B14F-4D97-AF65-F5344CB8AC3E}">
        <p14:creationId xmlns:p14="http://schemas.microsoft.com/office/powerpoint/2010/main" val="1805966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Working at Height</a:t>
            </a:r>
          </a:p>
        </p:txBody>
      </p:sp>
      <p:sp>
        <p:nvSpPr>
          <p:cNvPr id="2" name="Content Placeholder 1"/>
          <p:cNvSpPr>
            <a:spLocks noGrp="1"/>
          </p:cNvSpPr>
          <p:nvPr>
            <p:ph sz="half" idx="13"/>
          </p:nvPr>
        </p:nvSpPr>
        <p:spPr>
          <a:xfrm>
            <a:off x="0" y="886968"/>
            <a:ext cx="4572000" cy="2969415"/>
          </a:xfrm>
        </p:spPr>
        <p:txBody>
          <a:bodyPr/>
          <a:lstStyle/>
          <a:p>
            <a:pPr>
              <a:spcBef>
                <a:spcPct val="50000"/>
              </a:spcBef>
            </a:pPr>
            <a:r>
              <a:rPr lang="en-GB" altLang="en-US" sz="1100">
                <a:latin typeface="Arial" panose="020B0604020202020204" pitchFamily="34" charset="0"/>
                <a:cs typeface="Arial" panose="020B0604020202020204" pitchFamily="34" charset="0"/>
              </a:rPr>
              <a:t>If you are working somewhere where you could fall and cause yourself injury then you are deemed to be working at height.</a:t>
            </a:r>
          </a:p>
          <a:p>
            <a:pPr>
              <a:spcBef>
                <a:spcPct val="50000"/>
              </a:spcBef>
            </a:pPr>
            <a:r>
              <a:rPr lang="en-GB" altLang="en-US" sz="1100">
                <a:latin typeface="Arial" panose="020B0604020202020204" pitchFamily="34" charset="0"/>
                <a:cs typeface="Arial" panose="020B0604020202020204" pitchFamily="34" charset="0"/>
              </a:rPr>
              <a:t>This could be standing on the back of a wagon to unload, putting pins in the mast of a machine, using a ladder to take shackles out of a casing or standing at the top of a batter.</a:t>
            </a:r>
          </a:p>
          <a:p>
            <a:pPr>
              <a:spcBef>
                <a:spcPct val="50000"/>
              </a:spcBef>
            </a:pPr>
            <a:r>
              <a:rPr lang="en-GB" altLang="en-US" sz="1100">
                <a:latin typeface="Arial" panose="020B0604020202020204" pitchFamily="34" charset="0"/>
                <a:cs typeface="Arial" panose="020B0604020202020204" pitchFamily="34" charset="0"/>
              </a:rPr>
              <a:t>If you are working at height then there must be something in place to stop you falling and hurting yourself. </a:t>
            </a:r>
          </a:p>
          <a:p>
            <a:pPr>
              <a:spcBef>
                <a:spcPct val="50000"/>
              </a:spcBef>
            </a:pPr>
            <a:r>
              <a:rPr lang="en-GB" altLang="en-US" sz="1100">
                <a:latin typeface="Arial" panose="020B0604020202020204" pitchFamily="34" charset="0"/>
                <a:cs typeface="Arial" panose="020B0604020202020204" pitchFamily="34" charset="0"/>
              </a:rPr>
              <a:t>Avoid the need to work at height if possible (work only from ground level). </a:t>
            </a:r>
          </a:p>
          <a:p>
            <a:pPr>
              <a:spcBef>
                <a:spcPct val="50000"/>
              </a:spcBef>
            </a:pPr>
            <a:r>
              <a:rPr lang="en-GB" altLang="en-US" sz="1100">
                <a:latin typeface="Arial" panose="020B0604020202020204" pitchFamily="34" charset="0"/>
                <a:cs typeface="Arial" panose="020B0604020202020204" pitchFamily="34" charset="0"/>
              </a:rPr>
              <a:t>Follow good practice (ask your supervisor if you are not sure)</a:t>
            </a:r>
          </a:p>
          <a:p>
            <a:pPr>
              <a:spcBef>
                <a:spcPct val="50000"/>
              </a:spcBef>
            </a:pPr>
            <a:r>
              <a:rPr lang="en-GB" altLang="en-US" sz="1100">
                <a:latin typeface="Arial" panose="020B0604020202020204" pitchFamily="34" charset="0"/>
                <a:cs typeface="Arial" panose="020B0604020202020204" pitchFamily="34" charset="0"/>
              </a:rPr>
              <a:t>Risk assessments should be carried out for work at heights (ask your supervisor if you have not seen these), </a:t>
            </a:r>
          </a:p>
          <a:p>
            <a:pPr>
              <a:spcBef>
                <a:spcPct val="50000"/>
              </a:spcBef>
            </a:pPr>
            <a:endParaRPr lang="en-GB" altLang="en-US" sz="1100">
              <a:latin typeface="Arial" panose="020B0604020202020204" pitchFamily="34" charset="0"/>
              <a:cs typeface="Arial" panose="020B0604020202020204" pitchFamily="34" charset="0"/>
            </a:endParaRPr>
          </a:p>
          <a:p>
            <a:pPr>
              <a:spcBef>
                <a:spcPct val="50000"/>
              </a:spcBef>
            </a:pPr>
            <a:endParaRPr lang="en-GB" altLang="en-US" sz="1100">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638171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03/02 </a:t>
            </a:r>
          </a:p>
        </p:txBody>
      </p:sp>
      <p:pic>
        <p:nvPicPr>
          <p:cNvPr id="9" name="Picture 1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701" y="3858817"/>
            <a:ext cx="1912719" cy="231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433391" y="4105418"/>
            <a:ext cx="3547176" cy="1600438"/>
          </a:xfrm>
          <a:prstGeom prst="rect">
            <a:avLst/>
          </a:prstGeom>
        </p:spPr>
        <p:txBody>
          <a:bodyPr wrap="square">
            <a:spAutoFit/>
          </a:bodyPr>
          <a:lstStyle/>
          <a:p>
            <a:pPr>
              <a:spcBef>
                <a:spcPct val="50000"/>
              </a:spcBef>
            </a:pPr>
            <a:r>
              <a:rPr lang="en-GB" altLang="en-US" sz="1400" b="1">
                <a:latin typeface="Arial" panose="020B0604020202020204" pitchFamily="34" charset="0"/>
                <a:cs typeface="Arial" panose="020B0604020202020204" pitchFamily="34" charset="0"/>
              </a:rPr>
              <a:t>Q. What should be carried out before any Work at Heights?</a:t>
            </a:r>
          </a:p>
          <a:p>
            <a:pPr>
              <a:spcBef>
                <a:spcPct val="50000"/>
              </a:spcBef>
            </a:pPr>
            <a:r>
              <a:rPr lang="en-GB" altLang="en-US" sz="1400" b="1">
                <a:latin typeface="Arial" panose="020B0604020202020204" pitchFamily="34" charset="0"/>
                <a:cs typeface="Arial" panose="020B0604020202020204" pitchFamily="34" charset="0"/>
              </a:rPr>
              <a:t>Q. What should be considered before using fall arrest?</a:t>
            </a:r>
          </a:p>
          <a:p>
            <a:pPr>
              <a:spcBef>
                <a:spcPct val="50000"/>
              </a:spcBef>
            </a:pPr>
            <a:r>
              <a:rPr lang="en-GB" altLang="en-US" sz="1400" b="1">
                <a:latin typeface="Arial" panose="020B0604020202020204" pitchFamily="34" charset="0"/>
                <a:cs typeface="Arial" panose="020B0604020202020204" pitchFamily="34" charset="0"/>
              </a:rPr>
              <a:t>Q. What % of construction fatalities are caused by falls from height?</a:t>
            </a:r>
          </a:p>
        </p:txBody>
      </p:sp>
      <p:sp>
        <p:nvSpPr>
          <p:cNvPr id="11" name="Rectangle 10"/>
          <p:cNvSpPr/>
          <p:nvPr/>
        </p:nvSpPr>
        <p:spPr>
          <a:xfrm>
            <a:off x="4572000" y="886968"/>
            <a:ext cx="4572000" cy="2885405"/>
          </a:xfrm>
          <a:prstGeom prst="rect">
            <a:avLst/>
          </a:prstGeom>
        </p:spPr>
        <p:txBody>
          <a:bodyPr>
            <a:spAutoFit/>
          </a:bodyPr>
          <a:lstStyle/>
          <a:p>
            <a:pPr marL="228600" lvl="0" indent="-228600">
              <a:lnSpc>
                <a:spcPct val="120000"/>
              </a:lnSpc>
              <a:spcBef>
                <a:spcPct val="5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Plan and organise and ensure competent persons are involved.</a:t>
            </a:r>
          </a:p>
          <a:p>
            <a:pPr marL="228600" lvl="0" indent="-228600">
              <a:lnSpc>
                <a:spcPct val="120000"/>
              </a:lnSpc>
              <a:spcBef>
                <a:spcPct val="5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Manage risks to avoid, prevent or reduce the chances of a fall.</a:t>
            </a:r>
          </a:p>
          <a:p>
            <a:pPr marL="228600" lvl="0" indent="-228600">
              <a:lnSpc>
                <a:spcPct val="120000"/>
              </a:lnSpc>
              <a:spcBef>
                <a:spcPct val="5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Choose the correct work equipment and select best measures to prevent falls – work platform with guardrails before fall arrest.</a:t>
            </a:r>
            <a:r>
              <a:rPr lang="en-US" altLang="en-US" sz="1100">
                <a:solidFill>
                  <a:prstClr val="black"/>
                </a:solidFill>
                <a:latin typeface="Arial" panose="020B0604020202020204" pitchFamily="34" charset="0"/>
                <a:cs typeface="Arial" panose="020B0604020202020204" pitchFamily="34" charset="0"/>
              </a:rPr>
              <a:t> </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Best Machinery – Hierarchy of access equipment.</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Scaffolding</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Mobile Alloy Tower</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Mobile Elevated Work Platform</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Ladders</a:t>
            </a:r>
          </a:p>
          <a:p>
            <a:pPr marL="228600" lvl="0" indent="-228600">
              <a:lnSpc>
                <a:spcPct val="70000"/>
              </a:lnSpc>
              <a:spcBef>
                <a:spcPct val="4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Fall Arrest</a:t>
            </a:r>
            <a:endParaRPr lang="en-US" altLang="en-US" sz="1100">
              <a:solidFill>
                <a:prstClr val="black"/>
              </a:solidFill>
              <a:latin typeface="Arial" panose="020B0604020202020204" pitchFamily="34" charset="0"/>
              <a:cs typeface="Arial" panose="020B0604020202020204" pitchFamily="34" charset="0"/>
            </a:endParaRPr>
          </a:p>
          <a:p>
            <a:pPr marL="228600" lvl="0" indent="-228600">
              <a:lnSpc>
                <a:spcPct val="120000"/>
              </a:lnSpc>
              <a:spcBef>
                <a:spcPct val="50000"/>
              </a:spcBef>
              <a:buFont typeface="Arial" panose="020B0604020202020204" pitchFamily="34" charset="0"/>
              <a:buChar char="•"/>
            </a:pPr>
            <a:r>
              <a:rPr lang="en-US" altLang="en-US" sz="1100">
                <a:solidFill>
                  <a:prstClr val="black"/>
                </a:solidFill>
                <a:latin typeface="Arial" panose="020B0604020202020204" pitchFamily="34" charset="0"/>
                <a:cs typeface="Arial" panose="020B0604020202020204" pitchFamily="34" charset="0"/>
              </a:rPr>
              <a:t>If you think that there should be measures in place to prevent you from falling, or if the measures that are in place are not adequate then speak to your supervisor.</a:t>
            </a:r>
          </a:p>
        </p:txBody>
      </p:sp>
      <p:sp>
        <p:nvSpPr>
          <p:cNvPr id="12" name="TextBox 11"/>
          <p:cNvSpPr txBox="1"/>
          <p:nvPr/>
        </p:nvSpPr>
        <p:spPr>
          <a:xfrm>
            <a:off x="293901" y="4215860"/>
            <a:ext cx="2966829" cy="1600438"/>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Around 50% of all fatalities reported year on year in the construction industry were caused by falls from height. Regulations were introduced last year to control ‘Work at Height’.</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61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679840" cy="5725866"/>
          </a:xfrm>
        </p:spPr>
        <p:txBody>
          <a:bodyPr>
            <a:noAutofit/>
          </a:bodyPr>
          <a:lstStyle/>
          <a:p>
            <a:pPr>
              <a:spcBef>
                <a:spcPct val="50000"/>
              </a:spcBef>
              <a:buFontTx/>
              <a:buChar char="•"/>
            </a:pPr>
            <a:r>
              <a:rPr lang="en-GB" altLang="en-US" sz="1100">
                <a:latin typeface="Arial" panose="020B0604020202020204" pitchFamily="34" charset="0"/>
                <a:cs typeface="Arial" panose="020B0604020202020204" pitchFamily="34" charset="0"/>
              </a:rPr>
              <a:t> ‘Working Platforms’ are the platform itself and all associated ramps and accesses, i.e. any surface which has to support construction plant. </a:t>
            </a:r>
          </a:p>
          <a:p>
            <a:pPr>
              <a:spcBef>
                <a:spcPct val="50000"/>
              </a:spcBef>
              <a:buFontTx/>
              <a:buChar char="•"/>
            </a:pPr>
            <a:r>
              <a:rPr lang="en-GB" altLang="en-US" sz="1100">
                <a:latin typeface="Arial" panose="020B0604020202020204" pitchFamily="34" charset="0"/>
                <a:cs typeface="Arial" panose="020B0604020202020204" pitchFamily="34" charset="0"/>
              </a:rPr>
              <a:t> Before any works commence a ‘Working Platform Certificate’ must be in place. Always check with an engineer before moving plant into a new area (or back into an old area) that the certificate is still valid.</a:t>
            </a:r>
          </a:p>
          <a:p>
            <a:pPr>
              <a:spcBef>
                <a:spcPct val="50000"/>
              </a:spcBef>
              <a:buFontTx/>
              <a:buChar char="•"/>
            </a:pPr>
            <a:r>
              <a:rPr lang="en-GB" altLang="en-US" sz="1100">
                <a:latin typeface="Arial" panose="020B0604020202020204" pitchFamily="34" charset="0"/>
                <a:cs typeface="Arial" panose="020B0604020202020204" pitchFamily="34" charset="0"/>
              </a:rPr>
              <a:t>The platform certificate will state the maximum bearing pressure that the platform has been designed to. If the type of plant being used changes, the certificate may not be valid (even if it is a smaller rig/crane) – always check with an engineer before taking any new plant onto a platform.</a:t>
            </a:r>
          </a:p>
          <a:p>
            <a:pPr>
              <a:spcBef>
                <a:spcPct val="50000"/>
              </a:spcBef>
              <a:buFontTx/>
              <a:buChar char="•"/>
            </a:pPr>
            <a:r>
              <a:rPr lang="en-GB" altLang="en-US" sz="1100">
                <a:latin typeface="Arial" panose="020B0604020202020204" pitchFamily="34" charset="0"/>
                <a:cs typeface="Arial" panose="020B0604020202020204" pitchFamily="34" charset="0"/>
              </a:rPr>
              <a:t> Platforms must be visually inspected on a regular basis, if weather is bad this could be daily or more. Visual inspections should be recorded on the foreman's daily diary.</a:t>
            </a:r>
          </a:p>
          <a:p>
            <a:pPr>
              <a:spcBef>
                <a:spcPct val="50000"/>
              </a:spcBef>
              <a:buFontTx/>
              <a:buChar char="•"/>
            </a:pPr>
            <a:r>
              <a:rPr lang="en-GB" altLang="en-US" sz="1100">
                <a:latin typeface="Arial" panose="020B0604020202020204" pitchFamily="34" charset="0"/>
                <a:cs typeface="Arial" panose="020B0604020202020204" pitchFamily="34" charset="0"/>
              </a:rPr>
              <a:t>If any part of the platform is dug up or if the platform requires repair it must be done in line with the design. Make sure it has been properly compacted.</a:t>
            </a:r>
          </a:p>
          <a:p>
            <a:pPr>
              <a:spcBef>
                <a:spcPct val="50000"/>
              </a:spcBef>
              <a:buFontTx/>
              <a:buChar char="•"/>
            </a:pPr>
            <a:r>
              <a:rPr lang="en-GB" altLang="en-US" sz="1100">
                <a:latin typeface="Arial" panose="020B0604020202020204" pitchFamily="34" charset="0"/>
                <a:cs typeface="Arial" panose="020B0604020202020204" pitchFamily="34" charset="0"/>
              </a:rPr>
              <a:t>Look after the platform in the area you are working. Clear spoil away, and minimise rig/crane movement by planning working sequences.</a:t>
            </a:r>
          </a:p>
          <a:p>
            <a:pPr>
              <a:spcBef>
                <a:spcPct val="50000"/>
              </a:spcBef>
              <a:buFontTx/>
              <a:buChar char="•"/>
            </a:pPr>
            <a:r>
              <a:rPr lang="en-GB" altLang="en-US" sz="1100">
                <a:latin typeface="Arial" panose="020B0604020202020204" pitchFamily="34" charset="0"/>
                <a:cs typeface="Arial" panose="020B0604020202020204" pitchFamily="34" charset="0"/>
              </a:rPr>
              <a:t>Check where the edges of the platform are – the platform will not always extend to the edge of the site.</a:t>
            </a:r>
          </a:p>
          <a:p>
            <a:r>
              <a:rPr lang="en-GB" altLang="en-US" sz="1100">
                <a:latin typeface="Arial" panose="020B0604020202020204" pitchFamily="34" charset="0"/>
                <a:cs typeface="Arial" panose="020B0604020202020204" pitchFamily="34" charset="0"/>
              </a:rPr>
              <a:t>All bores/excavations must be backfilled with self compacting material. i.e. granular not clay arising's</a:t>
            </a:r>
          </a:p>
          <a:p>
            <a:endParaRPr lang="en-GB" sz="110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814689" y="2151758"/>
            <a:ext cx="4205891" cy="2803927"/>
          </a:xfrm>
        </p:spPr>
      </p:pic>
      <p:sp>
        <p:nvSpPr>
          <p:cNvPr id="4" name="Title 3"/>
          <p:cNvSpPr>
            <a:spLocks noGrp="1"/>
          </p:cNvSpPr>
          <p:nvPr>
            <p:ph type="title"/>
          </p:nvPr>
        </p:nvSpPr>
        <p:spPr/>
        <p:txBody>
          <a:bodyPr/>
          <a:lstStyle/>
          <a:p>
            <a:r>
              <a:rPr lang="en-GB"/>
              <a:t>Working Platforms</a:t>
            </a:r>
          </a:p>
        </p:txBody>
      </p:sp>
      <p:sp>
        <p:nvSpPr>
          <p:cNvPr id="5" name="Content Placeholder 4"/>
          <p:cNvSpPr>
            <a:spLocks noGrp="1"/>
          </p:cNvSpPr>
          <p:nvPr>
            <p:ph sz="half" idx="13"/>
          </p:nvPr>
        </p:nvSpPr>
        <p:spPr>
          <a:xfrm>
            <a:off x="4572000" y="5145542"/>
            <a:ext cx="4572000" cy="956919"/>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is a working platform?</a:t>
            </a:r>
          </a:p>
          <a:p>
            <a:pPr marL="0" indent="0">
              <a:spcBef>
                <a:spcPct val="20000"/>
              </a:spcBef>
              <a:buNone/>
            </a:pPr>
            <a:r>
              <a:rPr lang="en-GB" altLang="en-US" sz="1400" b="1">
                <a:latin typeface="Arial" panose="020B0604020202020204" pitchFamily="34" charset="0"/>
                <a:cs typeface="Arial" panose="020B0604020202020204" pitchFamily="34" charset="0"/>
              </a:rPr>
              <a:t>Q: What must you have before works commence?</a:t>
            </a:r>
          </a:p>
          <a:p>
            <a:pPr marL="0" indent="0">
              <a:spcBef>
                <a:spcPct val="20000"/>
              </a:spcBef>
              <a:buNone/>
            </a:pPr>
            <a:r>
              <a:rPr lang="en-GB" altLang="en-US" sz="1400" b="1">
                <a:latin typeface="Arial" panose="020B0604020202020204" pitchFamily="34" charset="0"/>
                <a:cs typeface="Arial" panose="020B0604020202020204" pitchFamily="34" charset="0"/>
              </a:rPr>
              <a:t>Q: When might a certificate no longer be valid?</a:t>
            </a:r>
          </a:p>
          <a:p>
            <a:endParaRPr lang="en-GB"/>
          </a:p>
        </p:txBody>
      </p:sp>
      <p:sp>
        <p:nvSpPr>
          <p:cNvPr id="6" name="Date Placeholder 4"/>
          <p:cNvSpPr txBox="1">
            <a:spLocks/>
          </p:cNvSpPr>
          <p:nvPr/>
        </p:nvSpPr>
        <p:spPr>
          <a:xfrm>
            <a:off x="11430" y="639195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03/03 </a:t>
            </a:r>
          </a:p>
        </p:txBody>
      </p:sp>
      <p:sp>
        <p:nvSpPr>
          <p:cNvPr id="3" name="TextBox 2"/>
          <p:cNvSpPr txBox="1"/>
          <p:nvPr/>
        </p:nvSpPr>
        <p:spPr>
          <a:xfrm>
            <a:off x="4996069" y="934587"/>
            <a:ext cx="3843131"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A piling rig fell across the main Tilbury to London railway line because when an obstruction was moved the platform was not properly reinstated.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656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70"/>
            <a:ext cx="4559078" cy="4351338"/>
          </a:xfrm>
        </p:spPr>
        <p:txBody>
          <a:bodyPr>
            <a:normAutofit/>
          </a:bodyPr>
          <a:lstStyle/>
          <a:p>
            <a:r>
              <a:rPr lang="en-GB" altLang="en-US" sz="1200">
                <a:latin typeface="Arial" panose="020B0604020202020204" pitchFamily="34" charset="0"/>
                <a:cs typeface="Arial" panose="020B0604020202020204" pitchFamily="34" charset="0"/>
              </a:rPr>
              <a:t>Precautions must be taken to prevent  persons tripping, falling or being swept into the water.</a:t>
            </a:r>
          </a:p>
          <a:p>
            <a:r>
              <a:rPr lang="en-GB" altLang="en-US" sz="1200">
                <a:latin typeface="Arial" panose="020B0604020202020204" pitchFamily="34" charset="0"/>
                <a:cs typeface="Arial" panose="020B0604020202020204" pitchFamily="34" charset="0"/>
              </a:rPr>
              <a:t>Site tidiness is of special importance in minimising trip hazards.</a:t>
            </a:r>
          </a:p>
          <a:p>
            <a:r>
              <a:rPr lang="en-GB" altLang="en-US" sz="1200">
                <a:latin typeface="Arial" panose="020B0604020202020204" pitchFamily="34" charset="0"/>
                <a:cs typeface="Arial" panose="020B0604020202020204" pitchFamily="34" charset="0"/>
              </a:rPr>
              <a:t>Illumination is essential for night work.</a:t>
            </a:r>
          </a:p>
          <a:p>
            <a:r>
              <a:rPr lang="en-GB" altLang="en-US" sz="1200">
                <a:latin typeface="Arial" panose="020B0604020202020204" pitchFamily="34" charset="0"/>
                <a:cs typeface="Arial" panose="020B0604020202020204" pitchFamily="34" charset="0"/>
              </a:rPr>
              <a:t>Guardrails, ladders, safety nets, barriers and harnesses must be in good condition.</a:t>
            </a:r>
          </a:p>
          <a:p>
            <a:r>
              <a:rPr lang="en-GB" altLang="en-US" sz="1200">
                <a:latin typeface="Arial" panose="020B0604020202020204" pitchFamily="34" charset="0"/>
                <a:cs typeface="Arial" panose="020B0604020202020204" pitchFamily="34" charset="0"/>
              </a:rPr>
              <a:t>Systems must ensure that people who do fall into water are rescued in the shortest possible time.</a:t>
            </a:r>
          </a:p>
          <a:p>
            <a:r>
              <a:rPr lang="en-GB" altLang="en-US" sz="1200">
                <a:latin typeface="Arial" panose="020B0604020202020204" pitchFamily="34" charset="0"/>
                <a:cs typeface="Arial" panose="020B0604020202020204" pitchFamily="34" charset="0"/>
              </a:rPr>
              <a:t>Life-jackets or buoyancy aids should be worn when working near water.</a:t>
            </a:r>
          </a:p>
          <a:p>
            <a:r>
              <a:rPr lang="en-GB" altLang="en-US" sz="1200">
                <a:latin typeface="Arial" panose="020B0604020202020204" pitchFamily="34" charset="0"/>
                <a:cs typeface="Arial" panose="020B0604020202020204" pitchFamily="34" charset="0"/>
              </a:rPr>
              <a:t>Lifebuoys and rescue lines should be set at intervals along the workings.</a:t>
            </a:r>
          </a:p>
          <a:p>
            <a:r>
              <a:rPr lang="en-GB" altLang="en-US" sz="1200">
                <a:latin typeface="Arial" panose="020B0604020202020204" pitchFamily="34" charset="0"/>
                <a:cs typeface="Arial" panose="020B0604020202020204" pitchFamily="34" charset="0"/>
              </a:rPr>
              <a:t>A rescue boat should be provided when working over tidal water or fast flowing rivers.</a:t>
            </a:r>
          </a:p>
          <a:p>
            <a:r>
              <a:rPr lang="en-GB" altLang="en-US" sz="1200">
                <a:latin typeface="Arial" panose="020B0604020202020204" pitchFamily="34" charset="0"/>
                <a:cs typeface="Arial" panose="020B0604020202020204" pitchFamily="34" charset="0"/>
              </a:rPr>
              <a:t>Operatives should work in pairs so that there is always one to raise the alarm.</a:t>
            </a:r>
          </a:p>
          <a:p>
            <a:r>
              <a:rPr lang="en-GB" altLang="en-US" sz="1200">
                <a:latin typeface="Arial" panose="020B0604020202020204" pitchFamily="34" charset="0"/>
                <a:cs typeface="Arial" panose="020B0604020202020204" pitchFamily="34" charset="0"/>
              </a:rPr>
              <a:t>Some effective means of raising an alarm must exist.</a:t>
            </a:r>
          </a:p>
          <a:p>
            <a:r>
              <a:rPr lang="en-GB" altLang="en-US" sz="1200">
                <a:latin typeface="Arial" panose="020B0604020202020204" pitchFamily="34" charset="0"/>
                <a:cs typeface="Arial" panose="020B0604020202020204" pitchFamily="34" charset="0"/>
              </a:rPr>
              <a:t>Periodic checks should be made to ensure nobody is missing</a:t>
            </a:r>
          </a:p>
          <a:p>
            <a:endParaRPr lang="en-GB" altLang="en-US" b="1"/>
          </a:p>
          <a:p>
            <a:endParaRPr lang="en-GB"/>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638011" y="2801170"/>
            <a:ext cx="3407386" cy="2460890"/>
          </a:xfrm>
        </p:spPr>
      </p:pic>
      <p:sp>
        <p:nvSpPr>
          <p:cNvPr id="4" name="Title 3"/>
          <p:cNvSpPr>
            <a:spLocks noGrp="1"/>
          </p:cNvSpPr>
          <p:nvPr>
            <p:ph type="title"/>
          </p:nvPr>
        </p:nvSpPr>
        <p:spPr/>
        <p:txBody>
          <a:bodyPr/>
          <a:lstStyle/>
          <a:p>
            <a:r>
              <a:rPr lang="en-GB"/>
              <a:t>Working Near Water</a:t>
            </a:r>
          </a:p>
        </p:txBody>
      </p:sp>
      <p:sp>
        <p:nvSpPr>
          <p:cNvPr id="5" name="Content Placeholder 4"/>
          <p:cNvSpPr>
            <a:spLocks noGrp="1"/>
          </p:cNvSpPr>
          <p:nvPr>
            <p:ph sz="half" idx="13"/>
          </p:nvPr>
        </p:nvSpPr>
        <p:spPr>
          <a:xfrm>
            <a:off x="4568825" y="5387697"/>
            <a:ext cx="4572000" cy="812377"/>
          </a:xfrm>
        </p:spPr>
        <p:txBody>
          <a:bodyPr/>
          <a:lstStyle/>
          <a:p>
            <a:pPr marL="0" indent="0">
              <a:buNone/>
            </a:pPr>
            <a:r>
              <a:rPr lang="en-GB" altLang="en-US" sz="1400" b="1">
                <a:latin typeface="Arial" panose="020B0604020202020204" pitchFamily="34" charset="0"/>
                <a:cs typeface="Arial" panose="020B0604020202020204" pitchFamily="34" charset="0"/>
              </a:rPr>
              <a:t>Q:  What type of underfoot conditions </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would be a problem when</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working near water?</a:t>
            </a:r>
          </a:p>
          <a:p>
            <a:endParaRPr lang="en-GB"/>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03/04 </a:t>
            </a:r>
          </a:p>
        </p:txBody>
      </p:sp>
      <p:sp>
        <p:nvSpPr>
          <p:cNvPr id="3" name="TextBox 2"/>
          <p:cNvSpPr txBox="1"/>
          <p:nvPr/>
        </p:nvSpPr>
        <p:spPr>
          <a:xfrm>
            <a:off x="426139" y="5179913"/>
            <a:ext cx="3729659"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Three quarters of all drowning incidents occur in inland water with well over half in canals, reservoirs, gravel pits and lakes. Most people who drown can swim. </a:t>
            </a:r>
            <a:endParaRPr lang="en-GB" sz="1200">
              <a:latin typeface="Arial" panose="020B0604020202020204" pitchFamily="34" charset="0"/>
              <a:cs typeface="Arial" panose="020B0604020202020204" pitchFamily="34" charset="0"/>
            </a:endParaRPr>
          </a:p>
        </p:txBody>
      </p:sp>
      <p:pic>
        <p:nvPicPr>
          <p:cNvPr id="8" name="Picture 13" descr="DSCF04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872" y="886968"/>
            <a:ext cx="2650435" cy="191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0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757529" y="1088168"/>
            <a:ext cx="4201491" cy="3151118"/>
          </a:xfrm>
        </p:spPr>
      </p:pic>
      <p:sp>
        <p:nvSpPr>
          <p:cNvPr id="3" name="Content Placeholder 2"/>
          <p:cNvSpPr>
            <a:spLocks noGrp="1"/>
          </p:cNvSpPr>
          <p:nvPr>
            <p:ph sz="half" idx="2"/>
          </p:nvPr>
        </p:nvSpPr>
        <p:spPr>
          <a:xfrm>
            <a:off x="-2985" y="886968"/>
            <a:ext cx="4574985" cy="4341066"/>
          </a:xfrm>
        </p:spPr>
        <p:txBody>
          <a:bodyPr>
            <a:noAutofit/>
          </a:bodyPr>
          <a:lstStyle/>
          <a:p>
            <a:r>
              <a:rPr lang="en-GB" altLang="en-US" sz="1250">
                <a:latin typeface="Arial" panose="020B0604020202020204" pitchFamily="34" charset="0"/>
                <a:cs typeface="Arial" panose="020B0604020202020204" pitchFamily="34" charset="0"/>
              </a:rPr>
              <a:t>There must be adequate barriers to protect you from straying into the traffic - and the traffic from entering your work area</a:t>
            </a:r>
          </a:p>
          <a:p>
            <a:r>
              <a:rPr lang="en-GB" altLang="en-US" sz="1250">
                <a:latin typeface="Arial" panose="020B0604020202020204" pitchFamily="34" charset="0"/>
                <a:cs typeface="Arial" panose="020B0604020202020204" pitchFamily="34" charset="0"/>
              </a:rPr>
              <a:t>This barrier needs to be concrete blocks (Jersey Barriers) or Metal (“</a:t>
            </a:r>
            <a:r>
              <a:rPr lang="en-GB" altLang="en-US" sz="1250" err="1">
                <a:latin typeface="Arial" panose="020B0604020202020204" pitchFamily="34" charset="0"/>
                <a:cs typeface="Arial" panose="020B0604020202020204" pitchFamily="34" charset="0"/>
              </a:rPr>
              <a:t>Varigard</a:t>
            </a:r>
            <a:r>
              <a:rPr lang="en-GB" altLang="en-US" sz="1250">
                <a:latin typeface="Arial" panose="020B0604020202020204" pitchFamily="34" charset="0"/>
                <a:cs typeface="Arial" panose="020B0604020202020204" pitchFamily="34" charset="0"/>
              </a:rPr>
              <a:t>”).  Cones are only acceptable for short-term, emergency or work adjacent to slow traffic, and then they must be roped and doubled</a:t>
            </a:r>
          </a:p>
          <a:p>
            <a:r>
              <a:rPr lang="en-GB" altLang="en-US" sz="1250">
                <a:latin typeface="Arial" panose="020B0604020202020204" pitchFamily="34" charset="0"/>
                <a:cs typeface="Arial" panose="020B0604020202020204" pitchFamily="34" charset="0"/>
              </a:rPr>
              <a:t>Keep crane jibs pointing away from the traffic or at worst parallel to the road.  Use mechanical or hydraulic slew restrictors to enforce this</a:t>
            </a:r>
          </a:p>
          <a:p>
            <a:r>
              <a:rPr lang="en-GB" altLang="en-US" sz="1250">
                <a:latin typeface="Arial" panose="020B0604020202020204" pitchFamily="34" charset="0"/>
                <a:cs typeface="Arial" panose="020B0604020202020204" pitchFamily="34" charset="0"/>
              </a:rPr>
              <a:t>Mobile Plant including delivery wagons need to be properly signed and have twin amber flashing beacons</a:t>
            </a:r>
          </a:p>
          <a:p>
            <a:r>
              <a:rPr lang="en-GB" altLang="en-US" sz="1250">
                <a:latin typeface="Arial" panose="020B0604020202020204" pitchFamily="34" charset="0"/>
                <a:cs typeface="Arial" panose="020B0604020202020204" pitchFamily="34" charset="0"/>
              </a:rPr>
              <a:t>Long loads or cages need a double tag line to ensure full control.  Remember you can’t push on a tag line!</a:t>
            </a:r>
          </a:p>
          <a:p>
            <a:r>
              <a:rPr lang="en-GB" altLang="en-US" sz="1250">
                <a:latin typeface="Arial" panose="020B0604020202020204" pitchFamily="34" charset="0"/>
                <a:cs typeface="Arial" panose="020B0604020202020204" pitchFamily="34" charset="0"/>
              </a:rPr>
              <a:t>At night, ensure floodlights do not dazzle drivers</a:t>
            </a:r>
          </a:p>
          <a:p>
            <a:r>
              <a:rPr lang="en-GB" altLang="en-US" sz="1250">
                <a:latin typeface="Arial" panose="020B0604020202020204" pitchFamily="34" charset="0"/>
                <a:cs typeface="Arial" panose="020B0604020202020204" pitchFamily="34" charset="0"/>
              </a:rPr>
              <a:t>NEVER Cross live traffic on foot.  It is the responsibility of the Main Contractor to provide you with a safe access route.</a:t>
            </a:r>
          </a:p>
          <a:p>
            <a:r>
              <a:rPr lang="en-GB" altLang="en-US" sz="1250">
                <a:latin typeface="Arial" panose="020B0604020202020204" pitchFamily="34" charset="0"/>
                <a:cs typeface="Arial" panose="020B0604020202020204" pitchFamily="34" charset="0"/>
              </a:rPr>
              <a:t>When working at night or in poor visibility, your high-</a:t>
            </a:r>
            <a:r>
              <a:rPr lang="en-GB" altLang="en-US" sz="1250" err="1">
                <a:latin typeface="Arial" panose="020B0604020202020204" pitchFamily="34" charset="0"/>
                <a:cs typeface="Arial" panose="020B0604020202020204" pitchFamily="34" charset="0"/>
              </a:rPr>
              <a:t>viz</a:t>
            </a:r>
            <a:r>
              <a:rPr lang="en-GB" altLang="en-US" sz="1250">
                <a:latin typeface="Arial" panose="020B0604020202020204" pitchFamily="34" charset="0"/>
                <a:cs typeface="Arial" panose="020B0604020202020204" pitchFamily="34" charset="0"/>
              </a:rPr>
              <a:t> vest or coat needs to have double reflective stripes</a:t>
            </a:r>
          </a:p>
          <a:p>
            <a:endParaRPr lang="en-GB" sz="120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a:t>Work Near Roads</a:t>
            </a:r>
          </a:p>
        </p:txBody>
      </p:sp>
      <p:sp>
        <p:nvSpPr>
          <p:cNvPr id="5" name="Content Placeholder 4"/>
          <p:cNvSpPr>
            <a:spLocks noGrp="1"/>
          </p:cNvSpPr>
          <p:nvPr>
            <p:ph sz="half" idx="13"/>
          </p:nvPr>
        </p:nvSpPr>
        <p:spPr>
          <a:xfrm>
            <a:off x="4572000" y="4239286"/>
            <a:ext cx="4572000" cy="2068749"/>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From what are you most at</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      risk?</a:t>
            </a:r>
          </a:p>
          <a:p>
            <a:pPr marL="0" indent="0">
              <a:spcBef>
                <a:spcPct val="20000"/>
              </a:spcBef>
              <a:buNone/>
            </a:pPr>
            <a:r>
              <a:rPr lang="en-GB" altLang="en-US" b="1">
                <a:latin typeface="Arial" panose="020B0604020202020204" pitchFamily="34" charset="0"/>
                <a:cs typeface="Arial" panose="020B0604020202020204" pitchFamily="34" charset="0"/>
              </a:rPr>
              <a:t>Q. What restrictions apply to</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      crane jibs?</a:t>
            </a:r>
          </a:p>
          <a:p>
            <a:pPr marL="0" indent="0">
              <a:spcBef>
                <a:spcPct val="20000"/>
              </a:spcBef>
              <a:buNone/>
            </a:pPr>
            <a:r>
              <a:rPr lang="en-GB" altLang="en-US" b="1">
                <a:latin typeface="Arial" panose="020B0604020202020204" pitchFamily="34" charset="0"/>
                <a:cs typeface="Arial" panose="020B0604020202020204" pitchFamily="34" charset="0"/>
              </a:rPr>
              <a:t>Q. What problems can floodlights</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      cause?</a:t>
            </a:r>
          </a:p>
          <a:p>
            <a:endParaRPr lang="en-GB"/>
          </a:p>
        </p:txBody>
      </p:sp>
      <p:sp>
        <p:nvSpPr>
          <p:cNvPr id="6" name="Date Placeholder 4"/>
          <p:cNvSpPr txBox="1">
            <a:spLocks/>
          </p:cNvSpPr>
          <p:nvPr/>
        </p:nvSpPr>
        <p:spPr>
          <a:xfrm>
            <a:off x="0" y="647019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03/05 </a:t>
            </a:r>
          </a:p>
        </p:txBody>
      </p:sp>
      <p:sp>
        <p:nvSpPr>
          <p:cNvPr id="2" name="TextBox 1"/>
          <p:cNvSpPr txBox="1"/>
          <p:nvPr/>
        </p:nvSpPr>
        <p:spPr>
          <a:xfrm>
            <a:off x="203915" y="5590222"/>
            <a:ext cx="4161183"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A car travelling at 70 mph has 4 times the energy of one travelling at 35mph.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92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94942" y="3583020"/>
            <a:ext cx="4508705" cy="2699657"/>
          </a:xfrm>
          <a:prstGeom prst="rect">
            <a:avLst/>
          </a:prstGeom>
        </p:spPr>
      </p:pic>
      <p:sp>
        <p:nvSpPr>
          <p:cNvPr id="3" name="Content Placeholder 2"/>
          <p:cNvSpPr>
            <a:spLocks noGrp="1"/>
          </p:cNvSpPr>
          <p:nvPr>
            <p:ph sz="half" idx="2"/>
          </p:nvPr>
        </p:nvSpPr>
        <p:spPr>
          <a:xfrm>
            <a:off x="0" y="843380"/>
            <a:ext cx="4574985" cy="5479284"/>
          </a:xfrm>
        </p:spPr>
        <p:txBody>
          <a:bodyPr>
            <a:noAutofit/>
          </a:bodyPr>
          <a:lstStyle/>
          <a:p>
            <a:pPr>
              <a:lnSpc>
                <a:spcPct val="120000"/>
              </a:lnSpc>
              <a:spcBef>
                <a:spcPts val="0"/>
              </a:spcBef>
            </a:pPr>
            <a:r>
              <a:rPr lang="en-GB" altLang="en-US" sz="1100">
                <a:latin typeface="Arial" panose="020B0604020202020204" pitchFamily="34" charset="0"/>
                <a:cs typeface="Arial" panose="020B0604020202020204" pitchFamily="34" charset="0"/>
              </a:rPr>
              <a:t>Do not operate a pump unless you are competent, trained and authorised to do so.</a:t>
            </a:r>
          </a:p>
          <a:p>
            <a:pPr>
              <a:lnSpc>
                <a:spcPct val="120000"/>
              </a:lnSpc>
              <a:spcBef>
                <a:spcPts val="0"/>
              </a:spcBef>
            </a:pPr>
            <a:r>
              <a:rPr lang="en-GB" altLang="en-US" sz="1100">
                <a:latin typeface="Arial" panose="020B0604020202020204" pitchFamily="34" charset="0"/>
                <a:cs typeface="Arial" panose="020B0604020202020204" pitchFamily="34" charset="0"/>
              </a:rPr>
              <a:t>Pump operators must wear goggles/Safety Glasses and rubber gloves to protect themselves from concrete splashes.</a:t>
            </a:r>
          </a:p>
          <a:p>
            <a:pPr>
              <a:lnSpc>
                <a:spcPct val="120000"/>
              </a:lnSpc>
              <a:spcBef>
                <a:spcPts val="0"/>
              </a:spcBef>
            </a:pPr>
            <a:r>
              <a:rPr lang="en-GB" altLang="en-US" sz="1100">
                <a:latin typeface="Arial" panose="020B0604020202020204" pitchFamily="34" charset="0"/>
                <a:cs typeface="Arial" panose="020B0604020202020204" pitchFamily="34" charset="0"/>
              </a:rPr>
              <a:t>Concrete Burns if it comes in contact with your skin wash off immediately.  </a:t>
            </a:r>
          </a:p>
          <a:p>
            <a:pPr>
              <a:lnSpc>
                <a:spcPct val="120000"/>
              </a:lnSpc>
              <a:spcBef>
                <a:spcPts val="0"/>
              </a:spcBef>
            </a:pPr>
            <a:r>
              <a:rPr lang="en-GB" altLang="en-US" sz="1100">
                <a:latin typeface="Arial" panose="020B0604020202020204" pitchFamily="34" charset="0"/>
                <a:cs typeface="Arial" panose="020B0604020202020204" pitchFamily="34" charset="0"/>
              </a:rPr>
              <a:t>Ear protection must be worn when working around the pump and holding drum.</a:t>
            </a:r>
          </a:p>
          <a:p>
            <a:pPr>
              <a:lnSpc>
                <a:spcPct val="120000"/>
              </a:lnSpc>
              <a:spcBef>
                <a:spcPts val="0"/>
              </a:spcBef>
            </a:pPr>
            <a:r>
              <a:rPr lang="en-GB" altLang="en-US" sz="1100">
                <a:latin typeface="Arial" panose="020B0604020202020204" pitchFamily="34" charset="0"/>
                <a:cs typeface="Arial" panose="020B0604020202020204" pitchFamily="34" charset="0"/>
              </a:rPr>
              <a:t>Slip, Trips and falls causes the most accidents on site, make sure the pumping area is kept clear and unobstructed at all times.</a:t>
            </a:r>
          </a:p>
          <a:p>
            <a:pPr>
              <a:lnSpc>
                <a:spcPct val="120000"/>
              </a:lnSpc>
              <a:spcBef>
                <a:spcPts val="0"/>
              </a:spcBef>
            </a:pPr>
            <a:r>
              <a:rPr lang="en-GB" altLang="en-US" sz="1100">
                <a:latin typeface="Arial" panose="020B0604020202020204" pitchFamily="34" charset="0"/>
                <a:cs typeface="Arial" panose="020B0604020202020204" pitchFamily="34" charset="0"/>
              </a:rPr>
              <a:t>Before starting work make sure all emergency stops are working correctly. If not inform your Supervisor.</a:t>
            </a:r>
          </a:p>
          <a:p>
            <a:pPr>
              <a:lnSpc>
                <a:spcPct val="120000"/>
              </a:lnSpc>
              <a:spcBef>
                <a:spcPts val="0"/>
              </a:spcBef>
            </a:pPr>
            <a:r>
              <a:rPr lang="en-GB" altLang="en-US" sz="1100">
                <a:latin typeface="Arial" panose="020B0604020202020204" pitchFamily="34" charset="0"/>
                <a:cs typeface="Arial" panose="020B0604020202020204" pitchFamily="34" charset="0"/>
              </a:rPr>
              <a:t>Protect all drains, streams and other waterways from pollution.   </a:t>
            </a:r>
          </a:p>
        </p:txBody>
      </p:sp>
      <p:sp>
        <p:nvSpPr>
          <p:cNvPr id="4" name="Title 3"/>
          <p:cNvSpPr>
            <a:spLocks noGrp="1"/>
          </p:cNvSpPr>
          <p:nvPr>
            <p:ph type="title"/>
          </p:nvPr>
        </p:nvSpPr>
        <p:spPr>
          <a:xfrm>
            <a:off x="0" y="55657"/>
            <a:ext cx="7886700" cy="731520"/>
          </a:xfrm>
        </p:spPr>
        <p:txBody>
          <a:bodyPr/>
          <a:lstStyle/>
          <a:p>
            <a:r>
              <a:rPr lang="en-GB">
                <a:latin typeface="Arial" panose="020B0604020202020204" pitchFamily="34" charset="0"/>
                <a:cs typeface="Arial" panose="020B0604020202020204" pitchFamily="34" charset="0"/>
              </a:rPr>
              <a:t>Concrete Pumping</a:t>
            </a:r>
          </a:p>
        </p:txBody>
      </p:sp>
      <p:sp>
        <p:nvSpPr>
          <p:cNvPr id="5" name="Content Placeholder 4"/>
          <p:cNvSpPr>
            <a:spLocks noGrp="1"/>
          </p:cNvSpPr>
          <p:nvPr>
            <p:ph sz="half" idx="13"/>
          </p:nvPr>
        </p:nvSpPr>
        <p:spPr>
          <a:xfrm>
            <a:off x="4569015" y="5269897"/>
            <a:ext cx="4572000" cy="1052765"/>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Why should you protect drains?</a:t>
            </a:r>
          </a:p>
          <a:p>
            <a:pPr marL="0" indent="0">
              <a:spcBef>
                <a:spcPct val="50000"/>
              </a:spcBef>
              <a:buNone/>
            </a:pPr>
            <a:r>
              <a:rPr lang="en-GB" altLang="en-US" sz="1400" b="1">
                <a:latin typeface="Arial" panose="020B0604020202020204" pitchFamily="34" charset="0"/>
                <a:cs typeface="Arial" panose="020B0604020202020204" pitchFamily="34" charset="0"/>
              </a:rPr>
              <a:t>Q. Concrete does what?</a:t>
            </a:r>
          </a:p>
          <a:p>
            <a:pPr marL="0" indent="0">
              <a:spcBef>
                <a:spcPct val="50000"/>
              </a:spcBef>
              <a:buNone/>
            </a:pPr>
            <a:r>
              <a:rPr lang="en-GB" altLang="en-US" sz="1400" b="1">
                <a:latin typeface="Arial" panose="020B0604020202020204" pitchFamily="34" charset="0"/>
                <a:cs typeface="Arial" panose="020B0604020202020204" pitchFamily="34" charset="0"/>
              </a:rPr>
              <a:t>Q. What pressure does a pump work at?</a:t>
            </a:r>
          </a:p>
          <a:p>
            <a:pPr>
              <a:spcBef>
                <a:spcPct val="50000"/>
              </a:spcBef>
            </a:pPr>
            <a:endParaRPr lang="en-GB" altLang="en-US" sz="1400" b="1">
              <a:latin typeface="Arial" panose="020B0604020202020204" pitchFamily="34" charset="0"/>
              <a:cs typeface="Arial" panose="020B0604020202020204" pitchFamily="34" charset="0"/>
            </a:endParaRPr>
          </a:p>
          <a:p>
            <a:pPr marL="0" indent="0">
              <a:buNone/>
            </a:pPr>
            <a:endParaRPr lang="en-GB"/>
          </a:p>
        </p:txBody>
      </p:sp>
      <p:sp>
        <p:nvSpPr>
          <p:cNvPr id="8" name="Content Placeholder 2"/>
          <p:cNvSpPr txBox="1">
            <a:spLocks/>
          </p:cNvSpPr>
          <p:nvPr/>
        </p:nvSpPr>
        <p:spPr>
          <a:xfrm>
            <a:off x="4569015" y="843379"/>
            <a:ext cx="4574985" cy="54792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altLang="en-US" sz="1100">
                <a:latin typeface="Arial" panose="020B0604020202020204" pitchFamily="34" charset="0"/>
                <a:cs typeface="Arial" panose="020B0604020202020204" pitchFamily="34" charset="0"/>
              </a:rPr>
              <a:t>Inspect concrete hoses daily to make sure that all concrete clamps are secured with a safety pin and the hoses are clear from braiding. If braiding is exposed seek advise immediately.</a:t>
            </a:r>
          </a:p>
          <a:p>
            <a:pPr>
              <a:lnSpc>
                <a:spcPct val="120000"/>
              </a:lnSpc>
              <a:spcBef>
                <a:spcPts val="0"/>
              </a:spcBef>
            </a:pPr>
            <a:r>
              <a:rPr lang="en-GB" altLang="en-US" sz="1100">
                <a:latin typeface="Arial" panose="020B0604020202020204" pitchFamily="34" charset="0"/>
                <a:cs typeface="Arial" panose="020B0604020202020204" pitchFamily="34" charset="0"/>
              </a:rPr>
              <a:t>Always wash out the blow out gun to keep it in good working order at the end of a shift.</a:t>
            </a:r>
          </a:p>
          <a:p>
            <a:pPr>
              <a:lnSpc>
                <a:spcPct val="120000"/>
              </a:lnSpc>
              <a:spcBef>
                <a:spcPts val="0"/>
              </a:spcBef>
            </a:pPr>
            <a:r>
              <a:rPr lang="en-GB" altLang="en-US" sz="1100">
                <a:latin typeface="Arial" panose="020B0604020202020204" pitchFamily="34" charset="0"/>
                <a:cs typeface="Arial" panose="020B0604020202020204" pitchFamily="34" charset="0"/>
              </a:rPr>
              <a:t>Fit a catch basket to the discharge end of the pipe before discharge commences.</a:t>
            </a:r>
          </a:p>
          <a:p>
            <a:pPr>
              <a:lnSpc>
                <a:spcPct val="120000"/>
              </a:lnSpc>
              <a:spcBef>
                <a:spcPts val="0"/>
              </a:spcBef>
            </a:pPr>
            <a:r>
              <a:rPr lang="en-GB" altLang="en-US" sz="1100">
                <a:latin typeface="Arial" panose="020B0604020202020204" pitchFamily="34" charset="0"/>
                <a:cs typeface="Arial" panose="020B0604020202020204" pitchFamily="34" charset="0"/>
              </a:rPr>
              <a:t>A concrete pump produces up to 66 bar in pressure, when new a hoses is tested at 100 bar, by make sure no site traffic run over the placement hose, you will help stop an incident in the future.</a:t>
            </a:r>
          </a:p>
          <a:p>
            <a:pPr>
              <a:lnSpc>
                <a:spcPct val="120000"/>
              </a:lnSpc>
              <a:spcBef>
                <a:spcPts val="0"/>
              </a:spcBef>
            </a:pPr>
            <a:r>
              <a:rPr lang="en-GB" altLang="en-US" sz="1100">
                <a:latin typeface="Arial" panose="020B0604020202020204" pitchFamily="34" charset="0"/>
                <a:cs typeface="Arial" panose="020B0604020202020204" pitchFamily="34" charset="0"/>
              </a:rPr>
              <a:t>When pipe lines are being ‘blown out’ keep people away from the discharge end.</a:t>
            </a:r>
          </a:p>
          <a:p>
            <a:pPr>
              <a:lnSpc>
                <a:spcPct val="120000"/>
              </a:lnSpc>
              <a:spcBef>
                <a:spcPts val="0"/>
              </a:spcBef>
            </a:pPr>
            <a:r>
              <a:rPr lang="en-GB" altLang="en-US" sz="1100">
                <a:latin typeface="Arial" panose="020B0604020202020204" pitchFamily="34" charset="0"/>
                <a:cs typeface="Arial" panose="020B0604020202020204" pitchFamily="34" charset="0"/>
              </a:rPr>
              <a:t>If the line becomes blocked stop immediately and seek direction from the foreman.</a:t>
            </a:r>
          </a:p>
          <a:p>
            <a:pPr>
              <a:lnSpc>
                <a:spcPct val="120000"/>
              </a:lnSpc>
              <a:spcBef>
                <a:spcPts val="0"/>
              </a:spcBef>
            </a:pPr>
            <a:r>
              <a:rPr lang="en-GB" altLang="en-US" sz="1100">
                <a:latin typeface="Arial" panose="020B0604020202020204" pitchFamily="34" charset="0"/>
                <a:cs typeface="Arial" panose="020B0604020202020204" pitchFamily="34" charset="0"/>
              </a:rPr>
              <a:t>Always release the pressure by reverse pumping before opening pipe couplings.</a:t>
            </a:r>
          </a:p>
          <a:p>
            <a:pPr>
              <a:lnSpc>
                <a:spcPct val="120000"/>
              </a:lnSpc>
              <a:spcBef>
                <a:spcPts val="0"/>
              </a:spcBef>
            </a:pPr>
            <a:r>
              <a:rPr lang="en-GB" altLang="en-US" sz="1100">
                <a:latin typeface="Arial" panose="020B0604020202020204" pitchFamily="34" charset="0"/>
                <a:cs typeface="Arial" panose="020B0604020202020204" pitchFamily="34" charset="0"/>
              </a:rPr>
              <a:t>Pumps should be located with a mind to safe access for concrete lorries. </a:t>
            </a:r>
          </a:p>
          <a:p>
            <a:pPr>
              <a:lnSpc>
                <a:spcPct val="120000"/>
              </a:lnSpc>
              <a:spcBef>
                <a:spcPts val="0"/>
              </a:spcBef>
            </a:pPr>
            <a:r>
              <a:rPr lang="en-GB" altLang="en-US" sz="1100">
                <a:latin typeface="Arial" panose="020B0604020202020204" pitchFamily="34" charset="0"/>
                <a:cs typeface="Arial" panose="020B0604020202020204" pitchFamily="34" charset="0"/>
              </a:rPr>
              <a:t>Concrete lorries should be banked up to the concrete pump making sure you are always visible to the driver as he reverses.</a:t>
            </a:r>
          </a:p>
          <a:p>
            <a:pPr>
              <a:lnSpc>
                <a:spcPct val="120000"/>
              </a:lnSpc>
              <a:spcBef>
                <a:spcPts val="0"/>
              </a:spcBef>
            </a:pPr>
            <a:r>
              <a:rPr lang="en-GB" altLang="en-US" sz="1100">
                <a:latin typeface="Arial" panose="020B0604020202020204" pitchFamily="34" charset="0"/>
                <a:cs typeface="Arial" panose="020B0604020202020204" pitchFamily="34" charset="0"/>
              </a:rPr>
              <a:t>When standing in the crows nest on a holding drum make sure access chain is in place.</a:t>
            </a:r>
          </a:p>
        </p:txBody>
      </p:sp>
      <p:sp>
        <p:nvSpPr>
          <p:cNvPr id="10" name="Date Placeholder 4"/>
          <p:cNvSpPr txBox="1">
            <a:spLocks/>
          </p:cNvSpPr>
          <p:nvPr/>
        </p:nvSpPr>
        <p:spPr>
          <a:xfrm>
            <a:off x="0" y="65331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b="1">
                <a:solidFill>
                  <a:schemeClr val="tx1"/>
                </a:solidFill>
              </a:rPr>
              <a:t>Tool Box Talk No:  01/02  </a:t>
            </a:r>
          </a:p>
        </p:txBody>
      </p:sp>
    </p:spTree>
    <p:extLst>
      <p:ext uri="{BB962C8B-B14F-4D97-AF65-F5344CB8AC3E}">
        <p14:creationId xmlns:p14="http://schemas.microsoft.com/office/powerpoint/2010/main" val="256455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50">
                <a:latin typeface="Arial" panose="020B0604020202020204" pitchFamily="34" charset="0"/>
                <a:cs typeface="Arial" panose="020B0604020202020204" pitchFamily="34" charset="0"/>
              </a:rPr>
              <a:t>This addresses the situation where you are working adjacent to rail lines, but </a:t>
            </a:r>
            <a:r>
              <a:rPr lang="en-GB" altLang="en-US" sz="1250" u="sng">
                <a:latin typeface="Arial" panose="020B0604020202020204" pitchFamily="34" charset="0"/>
                <a:cs typeface="Arial" panose="020B0604020202020204" pitchFamily="34" charset="0"/>
              </a:rPr>
              <a:t>outside</a:t>
            </a:r>
            <a:r>
              <a:rPr lang="en-GB" altLang="en-US" sz="1250">
                <a:latin typeface="Arial" panose="020B0604020202020204" pitchFamily="34" charset="0"/>
                <a:cs typeface="Arial" panose="020B0604020202020204" pitchFamily="34" charset="0"/>
              </a:rPr>
              <a:t> the fence.  Where you are working </a:t>
            </a:r>
            <a:r>
              <a:rPr lang="en-GB" altLang="en-US" sz="1250" u="sng">
                <a:latin typeface="Arial" panose="020B0604020202020204" pitchFamily="34" charset="0"/>
                <a:cs typeface="Arial" panose="020B0604020202020204" pitchFamily="34" charset="0"/>
              </a:rPr>
              <a:t>inside</a:t>
            </a:r>
            <a:r>
              <a:rPr lang="en-GB" altLang="en-US" sz="1250">
                <a:latin typeface="Arial" panose="020B0604020202020204" pitchFamily="34" charset="0"/>
                <a:cs typeface="Arial" panose="020B0604020202020204" pitchFamily="34" charset="0"/>
              </a:rPr>
              <a:t> the fence on Rail Property you need special training and need a “PTS” Card.</a:t>
            </a:r>
          </a:p>
          <a:p>
            <a:r>
              <a:rPr lang="en-GB" altLang="en-US" sz="1250">
                <a:latin typeface="Arial" panose="020B0604020202020204" pitchFamily="34" charset="0"/>
                <a:cs typeface="Arial" panose="020B0604020202020204" pitchFamily="34" charset="0"/>
              </a:rPr>
              <a:t>The boundary between your site and the railway must be securely fenced off.  If you see any breaches of the fence or if it is damaged, inform your foreman</a:t>
            </a:r>
          </a:p>
          <a:p>
            <a:r>
              <a:rPr lang="en-GB" altLang="en-US" sz="1250">
                <a:latin typeface="Arial" panose="020B0604020202020204" pitchFamily="34" charset="0"/>
                <a:cs typeface="Arial" panose="020B0604020202020204" pitchFamily="34" charset="0"/>
              </a:rPr>
              <a:t>No rig or crane must be positioned where it could topple onto the railway.</a:t>
            </a:r>
          </a:p>
          <a:p>
            <a:r>
              <a:rPr lang="en-GB" altLang="en-US" sz="1250">
                <a:latin typeface="Arial" panose="020B0604020202020204" pitchFamily="34" charset="0"/>
                <a:cs typeface="Arial" panose="020B0604020202020204" pitchFamily="34" charset="0"/>
              </a:rPr>
              <a:t>Crane jibs must be kept parallel to or pointing away from the rail tracks so if the derricking ropes fail, the jib  will not fall onto the tracks.</a:t>
            </a:r>
          </a:p>
          <a:p>
            <a:r>
              <a:rPr lang="en-GB" altLang="en-US" sz="1250">
                <a:latin typeface="Arial" panose="020B0604020202020204" pitchFamily="34" charset="0"/>
                <a:cs typeface="Arial" panose="020B0604020202020204" pitchFamily="34" charset="0"/>
              </a:rPr>
              <a:t>Long Casings or Cages must be secured back to plant so that they too cannot fall onto the track</a:t>
            </a:r>
          </a:p>
          <a:p>
            <a:r>
              <a:rPr lang="en-GB" altLang="en-US" sz="1250">
                <a:latin typeface="Arial" panose="020B0604020202020204" pitchFamily="34" charset="0"/>
                <a:cs typeface="Arial" panose="020B0604020202020204" pitchFamily="34" charset="0"/>
              </a:rPr>
              <a:t>If there is overhead power to the train, this will be at 11 thousand Volts.  At this voltage, current can jump in damp conditions so never allow anything to pass over the rail boundary fence.</a:t>
            </a:r>
          </a:p>
          <a:p>
            <a:r>
              <a:rPr lang="en-GB" altLang="en-US" sz="1250">
                <a:latin typeface="Arial" panose="020B0604020202020204" pitchFamily="34" charset="0"/>
                <a:cs typeface="Arial" panose="020B0604020202020204" pitchFamily="34" charset="0"/>
              </a:rPr>
              <a:t>All crane loads must be guided with </a:t>
            </a:r>
            <a:r>
              <a:rPr lang="en-GB" altLang="en-US" sz="1250" u="sng">
                <a:latin typeface="Arial" panose="020B0604020202020204" pitchFamily="34" charset="0"/>
                <a:cs typeface="Arial" panose="020B0604020202020204" pitchFamily="34" charset="0"/>
              </a:rPr>
              <a:t>two</a:t>
            </a:r>
            <a:r>
              <a:rPr lang="en-GB" altLang="en-US" sz="1250">
                <a:latin typeface="Arial" panose="020B0604020202020204" pitchFamily="34" charset="0"/>
                <a:cs typeface="Arial" panose="020B0604020202020204" pitchFamily="34" charset="0"/>
              </a:rPr>
              <a:t> tag lines to ensure it is under full control.  Remember you can’t push on a tag line</a:t>
            </a:r>
          </a:p>
          <a:p>
            <a:r>
              <a:rPr lang="en-GB" altLang="en-US" sz="1250">
                <a:latin typeface="Arial" panose="020B0604020202020204" pitchFamily="34" charset="0"/>
                <a:cs typeface="Arial" panose="020B0604020202020204" pitchFamily="34" charset="0"/>
              </a:rPr>
              <a:t>Make sure the Foreman knows what the Network Rail Emergency Phone number is to be able to stop the Trains.</a:t>
            </a:r>
          </a:p>
          <a:p>
            <a:endParaRPr lang="en-GB" altLang="en-US"/>
          </a:p>
          <a:p>
            <a:endParaRPr lang="en-GB"/>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02672" y="2025367"/>
            <a:ext cx="3907672" cy="2765009"/>
          </a:xfrm>
        </p:spPr>
      </p:pic>
      <p:sp>
        <p:nvSpPr>
          <p:cNvPr id="4" name="Title 3"/>
          <p:cNvSpPr>
            <a:spLocks noGrp="1"/>
          </p:cNvSpPr>
          <p:nvPr>
            <p:ph type="title"/>
          </p:nvPr>
        </p:nvSpPr>
        <p:spPr/>
        <p:txBody>
          <a:bodyPr/>
          <a:lstStyle/>
          <a:p>
            <a:r>
              <a:rPr lang="en-GB"/>
              <a:t>Work Near Railways</a:t>
            </a:r>
          </a:p>
        </p:txBody>
      </p:sp>
      <p:sp>
        <p:nvSpPr>
          <p:cNvPr id="5" name="Content Placeholder 4"/>
          <p:cNvSpPr>
            <a:spLocks noGrp="1"/>
          </p:cNvSpPr>
          <p:nvPr>
            <p:ph sz="half" idx="13"/>
          </p:nvPr>
        </p:nvSpPr>
        <p:spPr>
          <a:xfrm>
            <a:off x="4570508" y="4790377"/>
            <a:ext cx="4572000" cy="1500695"/>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Why are you not allowed on Rail</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Property?</a:t>
            </a:r>
          </a:p>
          <a:p>
            <a:pPr marL="0" indent="0">
              <a:spcBef>
                <a:spcPct val="20000"/>
              </a:spcBef>
              <a:buNone/>
            </a:pPr>
            <a:r>
              <a:rPr lang="en-GB" altLang="en-US" sz="1400" b="1">
                <a:latin typeface="Arial" panose="020B0604020202020204" pitchFamily="34" charset="0"/>
                <a:cs typeface="Arial" panose="020B0604020202020204" pitchFamily="34" charset="0"/>
              </a:rPr>
              <a:t>Q. What is the Number 1 Rule for</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Crane Jibs when working near the</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Railway?</a:t>
            </a:r>
          </a:p>
        </p:txBody>
      </p:sp>
      <p:sp>
        <p:nvSpPr>
          <p:cNvPr id="6" name="Date Placeholder 4"/>
          <p:cNvSpPr txBox="1">
            <a:spLocks/>
          </p:cNvSpPr>
          <p:nvPr/>
        </p:nvSpPr>
        <p:spPr>
          <a:xfrm>
            <a:off x="1143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03/06 </a:t>
            </a:r>
          </a:p>
        </p:txBody>
      </p:sp>
      <p:sp>
        <p:nvSpPr>
          <p:cNvPr id="3" name="TextBox 2"/>
          <p:cNvSpPr txBox="1"/>
          <p:nvPr/>
        </p:nvSpPr>
        <p:spPr>
          <a:xfrm>
            <a:off x="4902672" y="979114"/>
            <a:ext cx="3907672"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Crashes of high speed trains are very rare but when they do occur they can cause great loss of life.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148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a:latin typeface="Arial" panose="020B0604020202020204" pitchFamily="34" charset="0"/>
                <a:cs typeface="Arial" panose="020B0604020202020204" pitchFamily="34" charset="0"/>
              </a:rPr>
              <a:t>All electrical appliances </a:t>
            </a:r>
            <a:r>
              <a:rPr lang="en-GB" altLang="en-US" sz="1200" b="1">
                <a:latin typeface="Arial" panose="020B0604020202020204" pitchFamily="34" charset="0"/>
                <a:cs typeface="Arial" panose="020B0604020202020204" pitchFamily="34" charset="0"/>
              </a:rPr>
              <a:t>MUST</a:t>
            </a:r>
            <a:r>
              <a:rPr lang="en-GB" altLang="en-US" sz="1200">
                <a:latin typeface="Arial" panose="020B0604020202020204" pitchFamily="34" charset="0"/>
                <a:cs typeface="Arial" panose="020B0604020202020204" pitchFamily="34" charset="0"/>
              </a:rPr>
              <a:t> be wired and tested by a trained and competent person</a:t>
            </a:r>
          </a:p>
          <a:p>
            <a:r>
              <a:rPr lang="en-GB" altLang="en-US" sz="1200">
                <a:latin typeface="Arial" panose="020B0604020202020204" pitchFamily="34" charset="0"/>
                <a:cs typeface="Arial" panose="020B0604020202020204" pitchFamily="34" charset="0"/>
              </a:rPr>
              <a:t>Test certificates must be retained in the site office for inspection by health and safety bodies</a:t>
            </a:r>
          </a:p>
          <a:p>
            <a:r>
              <a:rPr lang="en-GB" altLang="en-US" sz="1200">
                <a:latin typeface="Arial" panose="020B0604020202020204" pitchFamily="34" charset="0"/>
                <a:cs typeface="Arial" panose="020B0604020202020204" pitchFamily="34" charset="0"/>
              </a:rPr>
              <a:t>Appliances within the site cabins must have been “PAT” tested within a twelve month period</a:t>
            </a:r>
          </a:p>
          <a:p>
            <a:r>
              <a:rPr lang="en-GB" altLang="en-US" sz="1200">
                <a:latin typeface="Arial" panose="020B0604020202020204" pitchFamily="34" charset="0"/>
                <a:cs typeface="Arial" panose="020B0604020202020204" pitchFamily="34" charset="0"/>
              </a:rPr>
              <a:t>Heaters </a:t>
            </a:r>
            <a:r>
              <a:rPr lang="en-GB" altLang="en-US" sz="1200" b="1">
                <a:latin typeface="Arial" panose="020B0604020202020204" pitchFamily="34" charset="0"/>
                <a:cs typeface="Arial" panose="020B0604020202020204" pitchFamily="34" charset="0"/>
              </a:rPr>
              <a:t>MUST</a:t>
            </a:r>
            <a:r>
              <a:rPr lang="en-GB" altLang="en-US" sz="1200">
                <a:latin typeface="Arial" panose="020B0604020202020204" pitchFamily="34" charset="0"/>
                <a:cs typeface="Arial" panose="020B0604020202020204" pitchFamily="34" charset="0"/>
              </a:rPr>
              <a:t> never be covered with clothing.  This usually occurs in the drying rooms</a:t>
            </a:r>
          </a:p>
          <a:p>
            <a:r>
              <a:rPr lang="en-GB" altLang="en-US" sz="1200">
                <a:latin typeface="Arial" panose="020B0604020202020204" pitchFamily="34" charset="0"/>
                <a:cs typeface="Arial" panose="020B0604020202020204" pitchFamily="34" charset="0"/>
              </a:rPr>
              <a:t>Consideration should be given when bringing new equipment in site cabins.  </a:t>
            </a:r>
            <a:r>
              <a:rPr lang="en-GB" altLang="en-US" sz="1200" b="1">
                <a:latin typeface="Arial" panose="020B0604020202020204" pitchFamily="34" charset="0"/>
                <a:cs typeface="Arial" panose="020B0604020202020204" pitchFamily="34" charset="0"/>
              </a:rPr>
              <a:t>DO NOT </a:t>
            </a:r>
            <a:r>
              <a:rPr lang="en-GB" altLang="en-US" sz="1200">
                <a:latin typeface="Arial" panose="020B0604020202020204" pitchFamily="34" charset="0"/>
                <a:cs typeface="Arial" panose="020B0604020202020204" pitchFamily="34" charset="0"/>
              </a:rPr>
              <a:t>overload the sockets as this could cause a fire</a:t>
            </a:r>
          </a:p>
          <a:p>
            <a:r>
              <a:rPr lang="en-GB" altLang="en-US" sz="1200">
                <a:latin typeface="Arial" panose="020B0604020202020204" pitchFamily="34" charset="0"/>
                <a:cs typeface="Arial" panose="020B0604020202020204" pitchFamily="34" charset="0"/>
              </a:rPr>
              <a:t>Always turn off equipment when leaving a site at the end of a shift as they can over heat even in standby mode</a:t>
            </a:r>
          </a:p>
          <a:p>
            <a:r>
              <a:rPr lang="en-GB" altLang="en-US" sz="1200">
                <a:latin typeface="Arial" panose="020B0604020202020204" pitchFamily="34" charset="0"/>
                <a:cs typeface="Arial" panose="020B0604020202020204" pitchFamily="34" charset="0"/>
              </a:rPr>
              <a:t>As a rule all external voltage is 110v and double insulated on a construction site, but even 110v can be fatal so daily inspections is a good working practice</a:t>
            </a:r>
          </a:p>
          <a:p>
            <a:r>
              <a:rPr lang="en-GB" altLang="en-US" sz="1200">
                <a:latin typeface="Arial" panose="020B0604020202020204" pitchFamily="34" charset="0"/>
                <a:cs typeface="Arial" panose="020B0604020202020204" pitchFamily="34" charset="0"/>
              </a:rPr>
              <a:t>Double insulation means there is two sheaths on the cable.  This can be identified by a tag the symbol is a square within a square</a:t>
            </a:r>
          </a:p>
          <a:p>
            <a:r>
              <a:rPr lang="en-GB" altLang="en-US" sz="1200">
                <a:latin typeface="Arial" panose="020B0604020202020204" pitchFamily="34" charset="0"/>
                <a:cs typeface="Arial" panose="020B0604020202020204" pitchFamily="34" charset="0"/>
              </a:rPr>
              <a:t>Trailing leads are a constant problem on sites and cause many slips and trips on sites, so consideration to others should be given if possible fix aloft or give warning signs</a:t>
            </a:r>
          </a:p>
          <a:p>
            <a:endParaRPr lang="en-GB"/>
          </a:p>
        </p:txBody>
      </p:sp>
      <p:sp>
        <p:nvSpPr>
          <p:cNvPr id="5" name="Content Placeholder 4"/>
          <p:cNvSpPr>
            <a:spLocks noGrp="1"/>
          </p:cNvSpPr>
          <p:nvPr>
            <p:ph sz="half" idx="2"/>
          </p:nvPr>
        </p:nvSpPr>
        <p:spPr>
          <a:xfrm>
            <a:off x="4569015" y="4723408"/>
            <a:ext cx="4574985" cy="1567664"/>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is P.A.T. testing?</a:t>
            </a:r>
          </a:p>
          <a:p>
            <a:pPr marL="0" indent="0">
              <a:spcBef>
                <a:spcPct val="20000"/>
              </a:spcBef>
              <a:buNone/>
            </a:pPr>
            <a:r>
              <a:rPr lang="en-GB" altLang="en-US" sz="1400" b="1">
                <a:latin typeface="Arial" panose="020B0604020202020204" pitchFamily="34" charset="0"/>
                <a:cs typeface="Arial" panose="020B0604020202020204" pitchFamily="34" charset="0"/>
              </a:rPr>
              <a:t>Q. Can a damaged cable be used</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inside or outside?</a:t>
            </a:r>
          </a:p>
          <a:p>
            <a:pPr marL="0" indent="0">
              <a:spcBef>
                <a:spcPct val="20000"/>
              </a:spcBef>
              <a:buNone/>
            </a:pPr>
            <a:r>
              <a:rPr lang="en-GB" altLang="en-US" sz="1400" b="1">
                <a:latin typeface="Arial" panose="020B0604020202020204" pitchFamily="34" charset="0"/>
                <a:cs typeface="Arial" panose="020B0604020202020204" pitchFamily="34" charset="0"/>
              </a:rPr>
              <a:t>Q. What is the maximum voltage for portable equipment?</a:t>
            </a:r>
          </a:p>
          <a:p>
            <a:endParaRPr lang="en-GB"/>
          </a:p>
        </p:txBody>
      </p:sp>
      <p:sp>
        <p:nvSpPr>
          <p:cNvPr id="4" name="Title 3"/>
          <p:cNvSpPr>
            <a:spLocks noGrp="1"/>
          </p:cNvSpPr>
          <p:nvPr>
            <p:ph type="title"/>
          </p:nvPr>
        </p:nvSpPr>
        <p:spPr/>
        <p:txBody>
          <a:bodyPr/>
          <a:lstStyle/>
          <a:p>
            <a:r>
              <a:rPr lang="en-GB"/>
              <a:t>Electrical Equipment on Site</a:t>
            </a: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03/07 </a:t>
            </a:r>
          </a:p>
        </p:txBody>
      </p:sp>
      <p:pic>
        <p:nvPicPr>
          <p:cNvPr id="8" name="Picture 13" descr="EL-RI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0854" y="1926312"/>
            <a:ext cx="33528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69015" y="963890"/>
            <a:ext cx="4389455"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There are over 1,000 accidents every year involving electricity and around 30 of them are fatal.</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969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55626" y="1813101"/>
            <a:ext cx="3358287" cy="4477717"/>
          </a:xfrm>
        </p:spPr>
      </p:pic>
      <p:sp>
        <p:nvSpPr>
          <p:cNvPr id="3" name="Content Placeholder 2"/>
          <p:cNvSpPr>
            <a:spLocks noGrp="1"/>
          </p:cNvSpPr>
          <p:nvPr>
            <p:ph sz="half" idx="2"/>
          </p:nvPr>
        </p:nvSpPr>
        <p:spPr>
          <a:xfrm>
            <a:off x="0" y="896987"/>
            <a:ext cx="4574985" cy="3900300"/>
          </a:xfrm>
        </p:spPr>
        <p:txBody>
          <a:bodyPr>
            <a:noAutofit/>
          </a:bodyPr>
          <a:lstStyle/>
          <a:p>
            <a:pPr>
              <a:buNone/>
            </a:pPr>
            <a:r>
              <a:rPr lang="en-GB" altLang="en-US" sz="1400" b="1"/>
              <a:t>Overhead Lines</a:t>
            </a:r>
          </a:p>
          <a:p>
            <a:r>
              <a:rPr lang="en-GB" altLang="en-US" sz="1200">
                <a:latin typeface="Arial" panose="020B0604020202020204" pitchFamily="34" charset="0"/>
                <a:cs typeface="Arial" panose="020B0604020202020204" pitchFamily="34" charset="0"/>
              </a:rPr>
              <a:t>Overhead lines is the cause of many accidents and serious injuries in the piling industry.</a:t>
            </a:r>
          </a:p>
          <a:p>
            <a:r>
              <a:rPr lang="en-GB" altLang="en-US" sz="1200">
                <a:latin typeface="Arial" panose="020B0604020202020204" pitchFamily="34" charset="0"/>
                <a:cs typeface="Arial" panose="020B0604020202020204" pitchFamily="34" charset="0"/>
              </a:rPr>
              <a:t>Assume all overhead lines are live until confirmed in writing even  </a:t>
            </a:r>
            <a:r>
              <a:rPr lang="en-GB" altLang="en-US" sz="1200" b="1">
                <a:latin typeface="Arial" panose="020B0604020202020204" pitchFamily="34" charset="0"/>
                <a:cs typeface="Arial" panose="020B0604020202020204" pitchFamily="34" charset="0"/>
              </a:rPr>
              <a:t>ALL POWER LINES CAN KILL.</a:t>
            </a:r>
          </a:p>
          <a:p>
            <a:r>
              <a:rPr lang="en-GB" altLang="en-US" sz="1200">
                <a:latin typeface="Arial" panose="020B0604020202020204" pitchFamily="34" charset="0"/>
                <a:cs typeface="Arial" panose="020B0604020202020204" pitchFamily="34" charset="0"/>
              </a:rPr>
              <a:t>Do not use rigs or cranes near overhead lines until you have been given full information as to the safe clearance zones by the local electric supplier.</a:t>
            </a:r>
          </a:p>
          <a:p>
            <a:r>
              <a:rPr lang="en-GB" altLang="en-US" sz="1200">
                <a:latin typeface="Arial" panose="020B0604020202020204" pitchFamily="34" charset="0"/>
                <a:cs typeface="Arial" panose="020B0604020202020204" pitchFamily="34" charset="0"/>
              </a:rPr>
              <a:t>Ensure that all rigs and cranes cannot encroach into the danger zone.  This can be done by restriction devices on the rig or changing the type of machine to a smaller one that cannot reach into the danger area.</a:t>
            </a:r>
          </a:p>
          <a:p>
            <a:r>
              <a:rPr lang="en-GB" altLang="en-US" sz="1200">
                <a:latin typeface="Arial" panose="020B0604020202020204" pitchFamily="34" charset="0"/>
                <a:cs typeface="Arial" panose="020B0604020202020204" pitchFamily="34" charset="0"/>
              </a:rPr>
              <a:t>Where plant has to be operated near lines or move under power lines, goal post and warning signs MUST be present on site.  </a:t>
            </a:r>
          </a:p>
          <a:p>
            <a:r>
              <a:rPr lang="en-GB" altLang="en-US" sz="1200">
                <a:latin typeface="Arial" panose="020B0604020202020204" pitchFamily="34" charset="0"/>
                <a:cs typeface="Arial" panose="020B0604020202020204" pitchFamily="34" charset="0"/>
              </a:rPr>
              <a:t>All work near or adjacent to power lines need to be properly supervised.</a:t>
            </a:r>
          </a:p>
          <a:p>
            <a:endParaRPr lang="en-GB" sz="120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a:t>Overhead Services</a:t>
            </a:r>
          </a:p>
        </p:txBody>
      </p:sp>
      <p:sp>
        <p:nvSpPr>
          <p:cNvPr id="5" name="Content Placeholder 4"/>
          <p:cNvSpPr>
            <a:spLocks noGrp="1"/>
          </p:cNvSpPr>
          <p:nvPr>
            <p:ph sz="half" idx="13"/>
          </p:nvPr>
        </p:nvSpPr>
        <p:spPr>
          <a:xfrm>
            <a:off x="2985" y="4873975"/>
            <a:ext cx="4572000" cy="1416843"/>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What must you assume about a cable you see?</a:t>
            </a:r>
          </a:p>
          <a:p>
            <a:pPr marL="0" indent="0">
              <a:spcBef>
                <a:spcPct val="20000"/>
              </a:spcBef>
              <a:buNone/>
            </a:pPr>
            <a:r>
              <a:rPr lang="en-GB" altLang="en-US" b="1">
                <a:latin typeface="Arial" panose="020B0604020202020204" pitchFamily="34" charset="0"/>
                <a:cs typeface="Arial" panose="020B0604020202020204" pitchFamily="34" charset="0"/>
              </a:rPr>
              <a:t>Q. Why is it dangerous to work near live overhead cables?</a:t>
            </a:r>
          </a:p>
          <a:p>
            <a:endParaRPr lang="en-GB"/>
          </a:p>
        </p:txBody>
      </p:sp>
      <p:sp>
        <p:nvSpPr>
          <p:cNvPr id="6" name="Date Placeholder 4"/>
          <p:cNvSpPr txBox="1">
            <a:spLocks/>
          </p:cNvSpPr>
          <p:nvPr/>
        </p:nvSpPr>
        <p:spPr>
          <a:xfrm>
            <a:off x="0" y="646123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03/08  </a:t>
            </a:r>
          </a:p>
        </p:txBody>
      </p:sp>
      <p:sp>
        <p:nvSpPr>
          <p:cNvPr id="2" name="TextBox 1"/>
          <p:cNvSpPr txBox="1"/>
          <p:nvPr/>
        </p:nvSpPr>
        <p:spPr>
          <a:xfrm>
            <a:off x="4574986" y="896987"/>
            <a:ext cx="4569014" cy="954107"/>
          </a:xfrm>
          <a:prstGeom prst="rect">
            <a:avLst/>
          </a:prstGeom>
          <a:noFill/>
        </p:spPr>
        <p:txBody>
          <a:bodyPr wrap="square" rtlCol="0">
            <a:spAutoFit/>
          </a:bodyPr>
          <a:lstStyle/>
          <a:p>
            <a:pPr algn="ctr"/>
            <a:r>
              <a:rPr lang="en-GB" sz="1400" b="1">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You don’t need to touch a high voltage cable to get injured, the current can jump through the air a considerable distance and especially in damp air.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605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362410" y="1188743"/>
            <a:ext cx="1781590" cy="2375454"/>
          </a:xfrm>
        </p:spPr>
      </p:pic>
      <p:sp>
        <p:nvSpPr>
          <p:cNvPr id="4" name="Title 3"/>
          <p:cNvSpPr>
            <a:spLocks noGrp="1"/>
          </p:cNvSpPr>
          <p:nvPr>
            <p:ph type="title"/>
          </p:nvPr>
        </p:nvSpPr>
        <p:spPr/>
        <p:txBody>
          <a:bodyPr/>
          <a:lstStyle/>
          <a:p>
            <a:r>
              <a:rPr lang="en-GB"/>
              <a:t>Underground Services</a:t>
            </a:r>
          </a:p>
        </p:txBody>
      </p:sp>
      <p:sp>
        <p:nvSpPr>
          <p:cNvPr id="5" name="Content Placeholder 4"/>
          <p:cNvSpPr>
            <a:spLocks noGrp="1"/>
          </p:cNvSpPr>
          <p:nvPr>
            <p:ph sz="half" idx="13"/>
          </p:nvPr>
        </p:nvSpPr>
        <p:spPr>
          <a:xfrm>
            <a:off x="-1" y="1967133"/>
            <a:ext cx="4055165" cy="3933057"/>
          </a:xfrm>
        </p:spPr>
        <p:txBody>
          <a:bodyPr/>
          <a:lstStyle/>
          <a:p>
            <a:pPr>
              <a:lnSpc>
                <a:spcPct val="100000"/>
              </a:lnSpc>
              <a:buNone/>
            </a:pPr>
            <a:r>
              <a:rPr lang="en-GB" altLang="en-US" sz="1200">
                <a:latin typeface="Arial" panose="020B0604020202020204" pitchFamily="34" charset="0"/>
                <a:cs typeface="Arial" panose="020B0604020202020204" pitchFamily="34" charset="0"/>
              </a:rPr>
              <a:t>ELECTRICITY</a:t>
            </a:r>
          </a:p>
          <a:p>
            <a:pPr>
              <a:lnSpc>
                <a:spcPct val="100000"/>
              </a:lnSpc>
            </a:pPr>
            <a:r>
              <a:rPr lang="en-GB" altLang="en-US" sz="1200">
                <a:latin typeface="Arial" panose="020B0604020202020204" pitchFamily="34" charset="0"/>
                <a:cs typeface="Arial" panose="020B0604020202020204" pitchFamily="34" charset="0"/>
              </a:rPr>
              <a:t>Treat all cables (overhead or underground) as live. </a:t>
            </a:r>
          </a:p>
          <a:p>
            <a:pPr>
              <a:lnSpc>
                <a:spcPct val="100000"/>
              </a:lnSpc>
            </a:pPr>
            <a:r>
              <a:rPr lang="en-GB" altLang="en-US" sz="1200">
                <a:latin typeface="Arial" panose="020B0604020202020204" pitchFamily="34" charset="0"/>
                <a:cs typeface="Arial" panose="020B0604020202020204" pitchFamily="34" charset="0"/>
              </a:rPr>
              <a:t>Maintain appropriate distances from known cables.</a:t>
            </a:r>
          </a:p>
          <a:p>
            <a:pPr>
              <a:lnSpc>
                <a:spcPct val="100000"/>
              </a:lnSpc>
            </a:pPr>
            <a:r>
              <a:rPr lang="en-GB" altLang="en-US" sz="1200">
                <a:latin typeface="Arial" panose="020B0604020202020204" pitchFamily="34" charset="0"/>
                <a:cs typeface="Arial" panose="020B0604020202020204" pitchFamily="34" charset="0"/>
              </a:rPr>
              <a:t>A trained competent person may be able to locate underground services using a cable location device.</a:t>
            </a:r>
          </a:p>
          <a:p>
            <a:pPr>
              <a:lnSpc>
                <a:spcPct val="100000"/>
              </a:lnSpc>
            </a:pPr>
            <a:r>
              <a:rPr lang="en-GB" altLang="en-US" sz="1200">
                <a:latin typeface="Arial" panose="020B0604020202020204" pitchFamily="34" charset="0"/>
                <a:cs typeface="Arial" panose="020B0604020202020204" pitchFamily="34" charset="0"/>
              </a:rPr>
              <a:t>All known cables must be clearly marked.</a:t>
            </a:r>
          </a:p>
          <a:p>
            <a:pPr>
              <a:lnSpc>
                <a:spcPct val="100000"/>
              </a:lnSpc>
            </a:pPr>
            <a:r>
              <a:rPr lang="en-GB" altLang="en-US" sz="1200">
                <a:latin typeface="Arial" panose="020B0604020202020204" pitchFamily="34" charset="0"/>
                <a:cs typeface="Arial" panose="020B0604020202020204" pitchFamily="34" charset="0"/>
              </a:rPr>
              <a:t>Any excavation near known cables or to locate cables must be done by hand.</a:t>
            </a:r>
          </a:p>
          <a:p>
            <a:pPr>
              <a:lnSpc>
                <a:spcPct val="100000"/>
              </a:lnSpc>
              <a:buNone/>
            </a:pPr>
            <a:r>
              <a:rPr lang="en-GB" altLang="en-US" sz="1200">
                <a:latin typeface="Arial" panose="020B0604020202020204" pitchFamily="34" charset="0"/>
                <a:cs typeface="Arial" panose="020B0604020202020204" pitchFamily="34" charset="0"/>
              </a:rPr>
              <a:t>GAS</a:t>
            </a:r>
          </a:p>
          <a:p>
            <a:pPr>
              <a:lnSpc>
                <a:spcPct val="100000"/>
              </a:lnSpc>
            </a:pPr>
            <a:r>
              <a:rPr lang="en-GB" altLang="en-US" sz="1200">
                <a:latin typeface="Arial" panose="020B0604020202020204" pitchFamily="34" charset="0"/>
                <a:cs typeface="Arial" panose="020B0604020202020204" pitchFamily="34" charset="0"/>
              </a:rPr>
              <a:t>Gas is flammable &amp; explosive</a:t>
            </a:r>
          </a:p>
          <a:p>
            <a:pPr>
              <a:lnSpc>
                <a:spcPct val="100000"/>
              </a:lnSpc>
            </a:pPr>
            <a:r>
              <a:rPr lang="en-GB" altLang="en-US" sz="1200">
                <a:latin typeface="Arial" panose="020B0604020202020204" pitchFamily="34" charset="0"/>
                <a:cs typeface="Arial" panose="020B0604020202020204" pitchFamily="34" charset="0"/>
              </a:rPr>
              <a:t>If you smell gas, call the gas board.</a:t>
            </a:r>
          </a:p>
          <a:p>
            <a:pPr>
              <a:lnSpc>
                <a:spcPct val="100000"/>
              </a:lnSpc>
            </a:pPr>
            <a:r>
              <a:rPr lang="en-GB" altLang="en-US" sz="1200">
                <a:latin typeface="Arial" panose="020B0604020202020204" pitchFamily="34" charset="0"/>
                <a:cs typeface="Arial" panose="020B0604020202020204" pitchFamily="34" charset="0"/>
              </a:rPr>
              <a:t>Protect pipes when moving plant in the vicinity.</a:t>
            </a:r>
          </a:p>
          <a:p>
            <a:pPr>
              <a:lnSpc>
                <a:spcPct val="100000"/>
              </a:lnSpc>
              <a:buNone/>
            </a:pPr>
            <a:r>
              <a:rPr lang="en-GB" altLang="en-US" sz="1200">
                <a:latin typeface="Arial" panose="020B0604020202020204" pitchFamily="34" charset="0"/>
                <a:cs typeface="Arial" panose="020B0604020202020204" pitchFamily="34" charset="0"/>
              </a:rPr>
              <a:t>WATER</a:t>
            </a:r>
          </a:p>
          <a:p>
            <a:pPr>
              <a:lnSpc>
                <a:spcPct val="100000"/>
              </a:lnSpc>
            </a:pPr>
            <a:r>
              <a:rPr lang="en-GB" altLang="en-US" sz="1200">
                <a:latin typeface="Arial" panose="020B0604020202020204" pitchFamily="34" charset="0"/>
                <a:cs typeface="Arial" panose="020B0604020202020204" pitchFamily="34" charset="0"/>
              </a:rPr>
              <a:t>If water pipes are damaged call the water board.</a:t>
            </a:r>
          </a:p>
          <a:p>
            <a:pPr>
              <a:lnSpc>
                <a:spcPct val="100000"/>
              </a:lnSpc>
            </a:pPr>
            <a:r>
              <a:rPr lang="en-GB" altLang="en-US" sz="1200">
                <a:latin typeface="Arial" panose="020B0604020202020204" pitchFamily="34" charset="0"/>
                <a:cs typeface="Arial" panose="020B0604020202020204" pitchFamily="34" charset="0"/>
              </a:rPr>
              <a:t>Protect pipes when moving plant in the vicinity.</a:t>
            </a:r>
          </a:p>
          <a:p>
            <a:pPr>
              <a:lnSpc>
                <a:spcPct val="100000"/>
              </a:lnSpc>
              <a:buNone/>
            </a:pPr>
            <a:r>
              <a:rPr lang="en-GB" altLang="en-US" sz="1200">
                <a:latin typeface="Arial" panose="020B0604020202020204" pitchFamily="34" charset="0"/>
                <a:cs typeface="Arial" panose="020B0604020202020204" pitchFamily="34" charset="0"/>
              </a:rPr>
              <a:t>SEWERS</a:t>
            </a:r>
          </a:p>
          <a:p>
            <a:pPr>
              <a:lnSpc>
                <a:spcPct val="100000"/>
              </a:lnSpc>
            </a:pPr>
            <a:r>
              <a:rPr lang="en-GB" altLang="en-US" sz="1200">
                <a:latin typeface="Arial" panose="020B0604020202020204" pitchFamily="34" charset="0"/>
                <a:cs typeface="Arial" panose="020B0604020202020204" pitchFamily="34" charset="0"/>
              </a:rPr>
              <a:t>If a sewer pipe is damaged cordon off the area and phone the maintainer.</a:t>
            </a:r>
          </a:p>
          <a:p>
            <a:pPr>
              <a:lnSpc>
                <a:spcPct val="100000"/>
              </a:lnSpc>
              <a:buNone/>
            </a:pPr>
            <a:r>
              <a:rPr lang="en-GB" altLang="en-US" sz="1200">
                <a:latin typeface="Arial" panose="020B0604020202020204" pitchFamily="34" charset="0"/>
                <a:cs typeface="Arial" panose="020B0604020202020204" pitchFamily="34" charset="0"/>
              </a:rPr>
              <a:t>OTHER PIPES &amp; DRAINAGE</a:t>
            </a:r>
          </a:p>
          <a:p>
            <a:pPr>
              <a:lnSpc>
                <a:spcPct val="100000"/>
              </a:lnSpc>
            </a:pPr>
            <a:r>
              <a:rPr lang="en-GB" altLang="en-US" sz="1200">
                <a:latin typeface="Arial" panose="020B0604020202020204" pitchFamily="34" charset="0"/>
                <a:cs typeface="Arial" panose="020B0604020202020204" pitchFamily="34" charset="0"/>
              </a:rPr>
              <a:t>All pipes and drainage should be blocked before piling to ensure that no contamination occurs.</a:t>
            </a:r>
          </a:p>
          <a:p>
            <a:endParaRPr lang="en-GB" sz="110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03/09 </a:t>
            </a:r>
          </a:p>
        </p:txBody>
      </p:sp>
      <p:sp>
        <p:nvSpPr>
          <p:cNvPr id="2" name="Rectangle 1"/>
          <p:cNvSpPr/>
          <p:nvPr/>
        </p:nvSpPr>
        <p:spPr>
          <a:xfrm>
            <a:off x="4231998" y="1023780"/>
            <a:ext cx="294778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GB" altLang="en-US" sz="1200" b="1">
                <a:latin typeface="Arial" panose="020B0604020202020204" pitchFamily="34" charset="0"/>
                <a:cs typeface="Arial" panose="020B0604020202020204" pitchFamily="34" charset="0"/>
              </a:rPr>
              <a:t>Services are marked different colours so you know what they are.</a:t>
            </a:r>
          </a:p>
          <a:p>
            <a:pPr>
              <a:lnSpc>
                <a:spcPct val="50000"/>
              </a:lnSpc>
              <a:spcBef>
                <a:spcPct val="50000"/>
              </a:spcBef>
            </a:pPr>
            <a:r>
              <a:rPr lang="en-GB" altLang="en-US" sz="1200" b="1">
                <a:latin typeface="Arial" panose="020B0604020202020204" pitchFamily="34" charset="0"/>
                <a:cs typeface="Arial" panose="020B0604020202020204" pitchFamily="34" charset="0"/>
              </a:rPr>
              <a:t>Electricity – </a:t>
            </a:r>
            <a:r>
              <a:rPr lang="en-GB" altLang="en-US" sz="1050" b="1">
                <a:latin typeface="Arial" panose="020B0604020202020204" pitchFamily="34" charset="0"/>
                <a:cs typeface="Arial" panose="020B0604020202020204" pitchFamily="34" charset="0"/>
              </a:rPr>
              <a:t>Black</a:t>
            </a:r>
            <a:r>
              <a:rPr lang="en-GB" altLang="en-US" sz="1200" b="1">
                <a:latin typeface="Arial" panose="020B0604020202020204" pitchFamily="34" charset="0"/>
                <a:cs typeface="Arial" panose="020B0604020202020204" pitchFamily="34" charset="0"/>
              </a:rPr>
              <a:t> or </a:t>
            </a:r>
            <a:r>
              <a:rPr lang="en-GB" altLang="en-US" sz="1050" b="1">
                <a:solidFill>
                  <a:srgbClr val="FF3300"/>
                </a:solidFill>
                <a:latin typeface="Arial" panose="020B0604020202020204" pitchFamily="34" charset="0"/>
                <a:cs typeface="Arial" panose="020B0604020202020204" pitchFamily="34" charset="0"/>
              </a:rPr>
              <a:t>Red</a:t>
            </a:r>
          </a:p>
          <a:p>
            <a:pPr>
              <a:lnSpc>
                <a:spcPct val="50000"/>
              </a:lnSpc>
              <a:spcBef>
                <a:spcPct val="50000"/>
              </a:spcBef>
            </a:pPr>
            <a:r>
              <a:rPr lang="en-GB" altLang="en-US" sz="1200" b="1">
                <a:latin typeface="Arial" panose="020B0604020202020204" pitchFamily="34" charset="0"/>
                <a:cs typeface="Arial" panose="020B0604020202020204" pitchFamily="34" charset="0"/>
              </a:rPr>
              <a:t>Water – </a:t>
            </a:r>
            <a:r>
              <a:rPr lang="en-GB" altLang="en-US" sz="1050" b="1">
                <a:solidFill>
                  <a:srgbClr val="0070C0"/>
                </a:solidFill>
                <a:latin typeface="Arial" panose="020B0604020202020204" pitchFamily="34" charset="0"/>
                <a:cs typeface="Arial" panose="020B0604020202020204" pitchFamily="34" charset="0"/>
              </a:rPr>
              <a:t>Blue</a:t>
            </a:r>
          </a:p>
          <a:p>
            <a:pPr>
              <a:lnSpc>
                <a:spcPct val="50000"/>
              </a:lnSpc>
              <a:spcBef>
                <a:spcPct val="50000"/>
              </a:spcBef>
            </a:pPr>
            <a:r>
              <a:rPr lang="en-GB" altLang="en-US" sz="1200" b="1">
                <a:latin typeface="Arial" panose="020B0604020202020204" pitchFamily="34" charset="0"/>
                <a:cs typeface="Arial" panose="020B0604020202020204" pitchFamily="34" charset="0"/>
              </a:rPr>
              <a:t>Gas – </a:t>
            </a:r>
            <a:r>
              <a:rPr lang="en-GB" altLang="en-US" sz="1050" b="1">
                <a:solidFill>
                  <a:srgbClr val="FFFF00"/>
                </a:solidFill>
                <a:latin typeface="Arial" panose="020B0604020202020204" pitchFamily="34" charset="0"/>
                <a:cs typeface="Arial" panose="020B0604020202020204" pitchFamily="34" charset="0"/>
              </a:rPr>
              <a:t>Yellow</a:t>
            </a:r>
          </a:p>
          <a:p>
            <a:pPr>
              <a:lnSpc>
                <a:spcPct val="50000"/>
              </a:lnSpc>
              <a:spcBef>
                <a:spcPct val="50000"/>
              </a:spcBef>
            </a:pPr>
            <a:r>
              <a:rPr lang="en-GB" altLang="en-US" sz="1200" b="1">
                <a:latin typeface="Arial" panose="020B0604020202020204" pitchFamily="34" charset="0"/>
                <a:cs typeface="Arial" panose="020B0604020202020204" pitchFamily="34" charset="0"/>
              </a:rPr>
              <a:t>Telecommunications – </a:t>
            </a:r>
            <a:r>
              <a:rPr lang="en-GB" altLang="en-US" sz="1050" b="1">
                <a:solidFill>
                  <a:schemeClr val="bg2">
                    <a:lumMod val="75000"/>
                  </a:schemeClr>
                </a:solidFill>
                <a:latin typeface="Arial" panose="020B0604020202020204" pitchFamily="34" charset="0"/>
                <a:cs typeface="Arial" panose="020B0604020202020204" pitchFamily="34" charset="0"/>
              </a:rPr>
              <a:t>Grey</a:t>
            </a:r>
          </a:p>
          <a:p>
            <a:pPr>
              <a:lnSpc>
                <a:spcPct val="50000"/>
              </a:lnSpc>
              <a:spcBef>
                <a:spcPct val="50000"/>
              </a:spcBef>
            </a:pPr>
            <a:r>
              <a:rPr lang="en-GB" altLang="en-US" sz="1200" b="1">
                <a:latin typeface="Arial" panose="020B0604020202020204" pitchFamily="34" charset="0"/>
                <a:cs typeface="Arial" panose="020B0604020202020204" pitchFamily="34" charset="0"/>
              </a:rPr>
              <a:t>Cable television - </a:t>
            </a:r>
            <a:r>
              <a:rPr lang="en-GB" altLang="en-US" sz="1050" b="1">
                <a:solidFill>
                  <a:srgbClr val="00CC00"/>
                </a:solidFill>
                <a:latin typeface="Arial" panose="020B0604020202020204" pitchFamily="34" charset="0"/>
                <a:cs typeface="Arial" panose="020B0604020202020204" pitchFamily="34" charset="0"/>
              </a:rPr>
              <a:t>Green</a:t>
            </a:r>
          </a:p>
        </p:txBody>
      </p:sp>
      <p:sp>
        <p:nvSpPr>
          <p:cNvPr id="3" name="Rectangle 2"/>
          <p:cNvSpPr/>
          <p:nvPr/>
        </p:nvSpPr>
        <p:spPr>
          <a:xfrm>
            <a:off x="0" y="919219"/>
            <a:ext cx="4055165" cy="1015663"/>
          </a:xfrm>
          <a:prstGeom prst="rect">
            <a:avLst/>
          </a:prstGeom>
        </p:spPr>
        <p:txBody>
          <a:bodyPr wrap="square">
            <a:spAutoFit/>
          </a:bodyPr>
          <a:lstStyle/>
          <a:p>
            <a:pPr>
              <a:spcBef>
                <a:spcPct val="50000"/>
              </a:spcBef>
            </a:pPr>
            <a:r>
              <a:rPr lang="en-GB" altLang="en-US" sz="1200">
                <a:latin typeface="Arial" panose="020B0604020202020204" pitchFamily="34" charset="0"/>
                <a:cs typeface="Arial" panose="020B0604020202020204" pitchFamily="34" charset="0"/>
              </a:rPr>
              <a:t>Different types of services present different risks but all must be treated with caution. Services include things such as overhead power cables, underground electric cables, telecommunications cables, gas mains, water mains and drainage systems. </a:t>
            </a:r>
            <a:endParaRPr lang="en-GB" altLang="en-US" sz="900">
              <a:latin typeface="Arial" panose="020B0604020202020204" pitchFamily="34" charset="0"/>
              <a:cs typeface="Arial" panose="020B0604020202020204" pitchFamily="34" charset="0"/>
            </a:endParaRPr>
          </a:p>
        </p:txBody>
      </p:sp>
      <p:sp>
        <p:nvSpPr>
          <p:cNvPr id="9" name="Rectangle 8"/>
          <p:cNvSpPr/>
          <p:nvPr/>
        </p:nvSpPr>
        <p:spPr>
          <a:xfrm>
            <a:off x="4125981" y="4299752"/>
            <a:ext cx="3159815" cy="1600438"/>
          </a:xfrm>
          <a:prstGeom prst="rect">
            <a:avLst/>
          </a:prstGeom>
        </p:spPr>
        <p:txBody>
          <a:bodyPr wrap="square">
            <a:spAutoFit/>
          </a:bodyPr>
          <a:lstStyle/>
          <a:p>
            <a:pPr lvl="0">
              <a:spcBef>
                <a:spcPct val="50000"/>
              </a:spcBef>
            </a:pPr>
            <a:r>
              <a:rPr lang="en-GB" altLang="en-US" sz="1400" b="1">
                <a:solidFill>
                  <a:prstClr val="black"/>
                </a:solidFill>
                <a:latin typeface="Arial" panose="020B0604020202020204" pitchFamily="34" charset="0"/>
                <a:cs typeface="Arial" panose="020B0604020202020204" pitchFamily="34" charset="0"/>
              </a:rPr>
              <a:t>Q : ‘Name three types of services?’</a:t>
            </a:r>
          </a:p>
          <a:p>
            <a:pPr lvl="0">
              <a:spcBef>
                <a:spcPct val="50000"/>
              </a:spcBef>
            </a:pPr>
            <a:r>
              <a:rPr lang="en-GB" altLang="en-US" sz="1400" b="1">
                <a:solidFill>
                  <a:prstClr val="black"/>
                </a:solidFill>
                <a:latin typeface="Arial" panose="020B0604020202020204" pitchFamily="34" charset="0"/>
                <a:cs typeface="Arial" panose="020B0604020202020204" pitchFamily="34" charset="0"/>
              </a:rPr>
              <a:t>Q : ‘How should you excavate close to underground services?’</a:t>
            </a:r>
          </a:p>
          <a:p>
            <a:pPr lvl="0">
              <a:spcBef>
                <a:spcPct val="50000"/>
              </a:spcBef>
            </a:pPr>
            <a:r>
              <a:rPr lang="en-GB" altLang="en-US" sz="1400" b="1">
                <a:solidFill>
                  <a:prstClr val="black"/>
                </a:solidFill>
                <a:latin typeface="Arial" panose="020B0604020202020204" pitchFamily="34" charset="0"/>
                <a:cs typeface="Arial" panose="020B0604020202020204" pitchFamily="34" charset="0"/>
              </a:rPr>
              <a:t>Q : ‘What should you do when moving plant near underground services?’</a:t>
            </a:r>
          </a:p>
        </p:txBody>
      </p:sp>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7362410" y="3626332"/>
            <a:ext cx="1781590" cy="2377242"/>
          </a:xfrm>
        </p:spPr>
      </p:pic>
      <p:sp>
        <p:nvSpPr>
          <p:cNvPr id="10" name="TextBox 9"/>
          <p:cNvSpPr txBox="1"/>
          <p:nvPr/>
        </p:nvSpPr>
        <p:spPr>
          <a:xfrm>
            <a:off x="4055164" y="2688043"/>
            <a:ext cx="3154018"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You must have a permit to dig in place before starting work, however this not a guarantee that there are no services.</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296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5354949" y="2013011"/>
            <a:ext cx="2979702" cy="2057856"/>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50686" y="4067914"/>
            <a:ext cx="2995577" cy="2237168"/>
          </a:xfrm>
        </p:spPr>
      </p:pic>
      <p:sp>
        <p:nvSpPr>
          <p:cNvPr id="4" name="Title 3"/>
          <p:cNvSpPr>
            <a:spLocks noGrp="1"/>
          </p:cNvSpPr>
          <p:nvPr>
            <p:ph type="title"/>
          </p:nvPr>
        </p:nvSpPr>
        <p:spPr/>
        <p:txBody>
          <a:bodyPr/>
          <a:lstStyle/>
          <a:p>
            <a:r>
              <a:rPr lang="en-GB"/>
              <a:t>Restricted Working Space</a:t>
            </a:r>
          </a:p>
        </p:txBody>
      </p:sp>
      <p:sp>
        <p:nvSpPr>
          <p:cNvPr id="5" name="Content Placeholder 4"/>
          <p:cNvSpPr>
            <a:spLocks noGrp="1"/>
          </p:cNvSpPr>
          <p:nvPr>
            <p:ph sz="half" idx="13"/>
          </p:nvPr>
        </p:nvSpPr>
        <p:spPr>
          <a:xfrm>
            <a:off x="-19050" y="897380"/>
            <a:ext cx="4572000" cy="5410655"/>
          </a:xfrm>
        </p:spPr>
        <p:txBody>
          <a:bodyPr/>
          <a:lstStyle/>
          <a:p>
            <a:pPr>
              <a:lnSpc>
                <a:spcPct val="100000"/>
              </a:lnSpc>
            </a:pPr>
            <a:r>
              <a:rPr lang="en-GB" altLang="en-US" sz="1200">
                <a:latin typeface="Arial" panose="020B0604020202020204" pitchFamily="34" charset="0"/>
                <a:cs typeface="Arial" panose="020B0604020202020204" pitchFamily="34" charset="0"/>
              </a:rPr>
              <a:t>Ensure there is always a proper safe access and egress , you may need it in a hurry.</a:t>
            </a:r>
            <a:r>
              <a:rPr lang="en-US" altLang="en-US" sz="1200">
                <a:latin typeface="Arial" panose="020B0604020202020204" pitchFamily="34" charset="0"/>
                <a:cs typeface="Arial" panose="020B0604020202020204" pitchFamily="34" charset="0"/>
              </a:rPr>
              <a:t> </a:t>
            </a:r>
          </a:p>
          <a:p>
            <a:pPr algn="just">
              <a:lnSpc>
                <a:spcPct val="100000"/>
              </a:lnSpc>
            </a:pPr>
            <a:r>
              <a:rPr lang="en-GB" altLang="en-US" sz="1200">
                <a:latin typeface="Arial" panose="020B0604020202020204" pitchFamily="34" charset="0"/>
                <a:cs typeface="Arial" panose="020B0604020202020204" pitchFamily="34" charset="0"/>
              </a:rPr>
              <a:t>Work to a plan so everyone knows what is happening and what comes next.</a:t>
            </a:r>
          </a:p>
          <a:p>
            <a:pPr algn="just">
              <a:lnSpc>
                <a:spcPct val="100000"/>
              </a:lnSpc>
            </a:pPr>
            <a:r>
              <a:rPr lang="en-GB" altLang="en-US" sz="1200">
                <a:latin typeface="Arial" panose="020B0604020202020204" pitchFamily="34" charset="0"/>
                <a:cs typeface="Arial" panose="020B0604020202020204" pitchFamily="34" charset="0"/>
              </a:rPr>
              <a:t>If in unoccupied premises, check all services are disconnected.</a:t>
            </a:r>
          </a:p>
          <a:p>
            <a:pPr algn="just">
              <a:lnSpc>
                <a:spcPct val="100000"/>
              </a:lnSpc>
            </a:pPr>
            <a:r>
              <a:rPr lang="en-GB" altLang="en-US" sz="1200">
                <a:latin typeface="Arial" panose="020B0604020202020204" pitchFamily="34" charset="0"/>
                <a:cs typeface="Arial" panose="020B0604020202020204" pitchFamily="34" charset="0"/>
              </a:rPr>
              <a:t>Check ventilation is sufficient, particularly when using machinery producing fumes.</a:t>
            </a:r>
          </a:p>
          <a:p>
            <a:pPr algn="just">
              <a:lnSpc>
                <a:spcPct val="100000"/>
              </a:lnSpc>
            </a:pPr>
            <a:r>
              <a:rPr lang="en-GB" altLang="en-US" sz="1200">
                <a:latin typeface="Arial" panose="020B0604020202020204" pitchFamily="34" charset="0"/>
                <a:cs typeface="Arial" panose="020B0604020202020204" pitchFamily="34" charset="0"/>
              </a:rPr>
              <a:t>Correct selection of plant equipment.</a:t>
            </a:r>
          </a:p>
          <a:p>
            <a:pPr algn="just">
              <a:lnSpc>
                <a:spcPct val="100000"/>
              </a:lnSpc>
            </a:pPr>
            <a:r>
              <a:rPr lang="en-GB" altLang="en-US" sz="1200">
                <a:latin typeface="Arial" panose="020B0604020202020204" pitchFamily="34" charset="0"/>
                <a:cs typeface="Arial" panose="020B0604020202020204" pitchFamily="34" charset="0"/>
              </a:rPr>
              <a:t>Ensure site traffic adheres to speed limits/Restrictions.</a:t>
            </a:r>
          </a:p>
          <a:p>
            <a:pPr algn="just">
              <a:lnSpc>
                <a:spcPct val="100000"/>
              </a:lnSpc>
            </a:pPr>
            <a:r>
              <a:rPr lang="en-GB" altLang="en-US" sz="1200">
                <a:latin typeface="Arial" panose="020B0604020202020204" pitchFamily="34" charset="0"/>
                <a:cs typeface="Arial" panose="020B0604020202020204" pitchFamily="34" charset="0"/>
              </a:rPr>
              <a:t>Adequate lighting must be provided, both for the working area and its surrounds.</a:t>
            </a:r>
          </a:p>
          <a:p>
            <a:pPr algn="just">
              <a:lnSpc>
                <a:spcPct val="100000"/>
              </a:lnSpc>
            </a:pPr>
            <a:r>
              <a:rPr lang="en-GB" altLang="en-US" sz="1200">
                <a:latin typeface="Arial" panose="020B0604020202020204" pitchFamily="34" charset="0"/>
                <a:cs typeface="Arial" panose="020B0604020202020204" pitchFamily="34" charset="0"/>
              </a:rPr>
              <a:t>Look up as well as around you frequently.</a:t>
            </a:r>
          </a:p>
          <a:p>
            <a:pPr algn="just">
              <a:lnSpc>
                <a:spcPct val="100000"/>
              </a:lnSpc>
            </a:pPr>
            <a:r>
              <a:rPr lang="en-GB" altLang="en-US" sz="1200">
                <a:latin typeface="Arial" panose="020B0604020202020204" pitchFamily="34" charset="0"/>
                <a:cs typeface="Arial" panose="020B0604020202020204" pitchFamily="34" charset="0"/>
              </a:rPr>
              <a:t>Keep site clean and tidy at all times paying particular attention to spoil removal.</a:t>
            </a:r>
          </a:p>
          <a:p>
            <a:pPr algn="just">
              <a:lnSpc>
                <a:spcPct val="100000"/>
              </a:lnSpc>
            </a:pPr>
            <a:r>
              <a:rPr lang="en-GB" altLang="en-US" sz="1200">
                <a:latin typeface="Arial" panose="020B0604020202020204" pitchFamily="34" charset="0"/>
                <a:cs typeface="Arial" panose="020B0604020202020204" pitchFamily="34" charset="0"/>
              </a:rPr>
              <a:t>After using tools replace them and all other equipment in their proper places e.g. Tool Container.</a:t>
            </a:r>
          </a:p>
          <a:p>
            <a:pPr algn="just">
              <a:lnSpc>
                <a:spcPct val="100000"/>
              </a:lnSpc>
            </a:pPr>
            <a:r>
              <a:rPr lang="en-GB" altLang="en-US" sz="1200">
                <a:latin typeface="Arial" panose="020B0604020202020204" pitchFamily="34" charset="0"/>
                <a:cs typeface="Arial" panose="020B0604020202020204" pitchFamily="34" charset="0"/>
              </a:rPr>
              <a:t>If working above ground remember there is no "safe height".</a:t>
            </a:r>
          </a:p>
          <a:p>
            <a:pPr algn="just">
              <a:lnSpc>
                <a:spcPct val="100000"/>
              </a:lnSpc>
            </a:pPr>
            <a:r>
              <a:rPr lang="en-GB" altLang="en-US" sz="1200">
                <a:latin typeface="Arial" panose="020B0604020202020204" pitchFamily="34" charset="0"/>
                <a:cs typeface="Arial" panose="020B0604020202020204" pitchFamily="34" charset="0"/>
              </a:rPr>
              <a:t>Keep people not involved with the work away, to maximise space.</a:t>
            </a:r>
          </a:p>
          <a:p>
            <a:pPr algn="ctr">
              <a:lnSpc>
                <a:spcPct val="100000"/>
              </a:lnSpc>
              <a:buNone/>
            </a:pPr>
            <a:r>
              <a:rPr lang="en-GB" altLang="en-US" sz="1200" b="1" u="sng">
                <a:latin typeface="Arial" panose="020B0604020202020204" pitchFamily="34" charset="0"/>
                <a:cs typeface="Arial" panose="020B0604020202020204" pitchFamily="34" charset="0"/>
              </a:rPr>
              <a:t>TIDINESS IS ONE OF THE FOUNDATION STONES OF SAFETY </a:t>
            </a:r>
          </a:p>
          <a:p>
            <a:pPr marL="0" indent="0">
              <a:lnSpc>
                <a:spcPct val="100000"/>
              </a:lnSpc>
              <a:spcBef>
                <a:spcPct val="20000"/>
              </a:spcBef>
              <a:buNone/>
            </a:pPr>
            <a:endParaRPr lang="en-GB" altLang="en-US" sz="1200" b="1">
              <a:latin typeface="Arial" panose="020B0604020202020204" pitchFamily="34" charset="0"/>
              <a:cs typeface="Arial" panose="020B0604020202020204" pitchFamily="34" charset="0"/>
            </a:endParaRPr>
          </a:p>
          <a:p>
            <a:pPr marL="0" indent="0">
              <a:lnSpc>
                <a:spcPct val="100000"/>
              </a:lnSpc>
              <a:spcBef>
                <a:spcPct val="20000"/>
              </a:spcBef>
              <a:buNone/>
            </a:pPr>
            <a:r>
              <a:rPr lang="en-GB" altLang="en-US" sz="1400" b="1">
                <a:latin typeface="Arial" panose="020B0604020202020204" pitchFamily="34" charset="0"/>
                <a:cs typeface="Arial" panose="020B0604020202020204" pitchFamily="34" charset="0"/>
              </a:rPr>
              <a:t>Q: What must be checked before</a:t>
            </a:r>
          </a:p>
          <a:p>
            <a:pPr marL="0" indent="0">
              <a:lnSpc>
                <a:spcPct val="100000"/>
              </a:lnSpc>
              <a:spcBef>
                <a:spcPct val="20000"/>
              </a:spcBef>
              <a:buNone/>
            </a:pPr>
            <a:r>
              <a:rPr lang="en-GB" altLang="en-US" sz="1400" b="1">
                <a:latin typeface="Arial" panose="020B0604020202020204" pitchFamily="34" charset="0"/>
                <a:cs typeface="Arial" panose="020B0604020202020204" pitchFamily="34" charset="0"/>
              </a:rPr>
              <a:t>     starting work?</a:t>
            </a:r>
          </a:p>
          <a:p>
            <a:pPr marL="0" indent="0">
              <a:lnSpc>
                <a:spcPct val="100000"/>
              </a:lnSpc>
              <a:spcBef>
                <a:spcPct val="20000"/>
              </a:spcBef>
              <a:buNone/>
            </a:pPr>
            <a:r>
              <a:rPr lang="en-GB" altLang="en-US" sz="1400" b="1">
                <a:latin typeface="Arial" panose="020B0604020202020204" pitchFamily="34" charset="0"/>
                <a:cs typeface="Arial" panose="020B0604020202020204" pitchFamily="34" charset="0"/>
              </a:rPr>
              <a:t>Q: What must be remembered</a:t>
            </a:r>
          </a:p>
          <a:p>
            <a:pPr marL="0" indent="0">
              <a:lnSpc>
                <a:spcPct val="100000"/>
              </a:lnSpc>
              <a:spcBef>
                <a:spcPct val="20000"/>
              </a:spcBef>
              <a:buNone/>
            </a:pPr>
            <a:r>
              <a:rPr lang="en-GB" altLang="en-US" sz="1400" b="1">
                <a:latin typeface="Arial" panose="020B0604020202020204" pitchFamily="34" charset="0"/>
                <a:cs typeface="Arial" panose="020B0604020202020204" pitchFamily="34" charset="0"/>
              </a:rPr>
              <a:t>     when working above ground?</a:t>
            </a:r>
            <a:r>
              <a:rPr lang="en-US" altLang="en-US" sz="1400" b="1">
                <a:latin typeface="Arial" panose="020B0604020202020204" pitchFamily="34" charset="0"/>
                <a:cs typeface="Arial" panose="020B0604020202020204" pitchFamily="34" charset="0"/>
              </a:rPr>
              <a:t> </a:t>
            </a:r>
            <a:endParaRPr lang="en-GB" altLang="en-US" sz="1400" b="1">
              <a:latin typeface="Arial" panose="020B0604020202020204" pitchFamily="34" charset="0"/>
              <a:cs typeface="Arial" panose="020B0604020202020204" pitchFamily="34" charset="0"/>
            </a:endParaRPr>
          </a:p>
          <a:p>
            <a:pPr marL="0" indent="0">
              <a:lnSpc>
                <a:spcPct val="100000"/>
              </a:lnSpc>
              <a:spcBef>
                <a:spcPct val="50000"/>
              </a:spcBef>
              <a:buNone/>
            </a:pPr>
            <a:endParaRPr lang="en-GB" altLang="en-US" sz="1200" b="1">
              <a:latin typeface="Arial" panose="020B0604020202020204" pitchFamily="34" charset="0"/>
              <a:cs typeface="Arial" panose="020B0604020202020204" pitchFamily="34" charset="0"/>
            </a:endParaRPr>
          </a:p>
        </p:txBody>
      </p:sp>
      <p:sp>
        <p:nvSpPr>
          <p:cNvPr id="6" name="Date Placeholder 4"/>
          <p:cNvSpPr txBox="1">
            <a:spLocks/>
          </p:cNvSpPr>
          <p:nvPr/>
        </p:nvSpPr>
        <p:spPr>
          <a:xfrm>
            <a:off x="-1905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03/10</a:t>
            </a:r>
          </a:p>
        </p:txBody>
      </p:sp>
      <p:sp>
        <p:nvSpPr>
          <p:cNvPr id="3" name="TextBox 2"/>
          <p:cNvSpPr txBox="1"/>
          <p:nvPr/>
        </p:nvSpPr>
        <p:spPr>
          <a:xfrm>
            <a:off x="4552950" y="897380"/>
            <a:ext cx="4591050"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It is common experience in the piling industry to have to work in restricted areas. Even on larger sites the space available may be limited. Extra care is required in such circumstances.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84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28772" y="2881835"/>
            <a:ext cx="1902735" cy="1440716"/>
          </a:xfrm>
        </p:spPr>
      </p:pic>
      <p:sp>
        <p:nvSpPr>
          <p:cNvPr id="4" name="Title 3"/>
          <p:cNvSpPr>
            <a:spLocks noGrp="1"/>
          </p:cNvSpPr>
          <p:nvPr>
            <p:ph type="title"/>
          </p:nvPr>
        </p:nvSpPr>
        <p:spPr>
          <a:xfrm>
            <a:off x="67384" y="62163"/>
            <a:ext cx="7886700" cy="731520"/>
          </a:xfrm>
        </p:spPr>
        <p:txBody>
          <a:bodyPr>
            <a:normAutofit/>
          </a:bodyPr>
          <a:lstStyle/>
          <a:p>
            <a:r>
              <a:rPr lang="en-GB" sz="3600"/>
              <a:t>Property Protection/ Security/ 3</a:t>
            </a:r>
            <a:r>
              <a:rPr lang="en-GB" sz="3600" baseline="30000"/>
              <a:t>rd</a:t>
            </a:r>
            <a:r>
              <a:rPr lang="en-GB" sz="3600"/>
              <a:t> Parties</a:t>
            </a:r>
          </a:p>
        </p:txBody>
      </p:sp>
      <p:sp>
        <p:nvSpPr>
          <p:cNvPr id="5" name="Content Placeholder 4"/>
          <p:cNvSpPr>
            <a:spLocks noGrp="1"/>
          </p:cNvSpPr>
          <p:nvPr>
            <p:ph sz="half" idx="13"/>
          </p:nvPr>
        </p:nvSpPr>
        <p:spPr>
          <a:xfrm>
            <a:off x="0" y="903965"/>
            <a:ext cx="4454826" cy="5396457"/>
          </a:xfrm>
        </p:spPr>
        <p:txBody>
          <a:bodyPr/>
          <a:lstStyle/>
          <a:p>
            <a:r>
              <a:rPr lang="en-GB" altLang="en-US" sz="1000">
                <a:latin typeface="Arial" panose="020B0604020202020204" pitchFamily="34" charset="0"/>
                <a:cs typeface="Arial" panose="020B0604020202020204" pitchFamily="34" charset="0"/>
              </a:rPr>
              <a:t>We all have a legal and moral responsibility to ensure that the work we do does not injure anyone or damage anyone else's property.</a:t>
            </a:r>
          </a:p>
          <a:p>
            <a:r>
              <a:rPr lang="en-GB" altLang="en-US" sz="1000">
                <a:latin typeface="Arial" panose="020B0604020202020204" pitchFamily="34" charset="0"/>
                <a:cs typeface="Arial" panose="020B0604020202020204" pitchFamily="34" charset="0"/>
              </a:rPr>
              <a:t>There are many ways that our works can affect members of the public e.g. Children playing on construction sites, equipment or material dropping from height or spreading through on to public areas, Noise, Dust and vibration disturbing the local community.</a:t>
            </a:r>
          </a:p>
          <a:p>
            <a:r>
              <a:rPr lang="en-GB" altLang="en-US" sz="1000">
                <a:latin typeface="Arial" panose="020B0604020202020204" pitchFamily="34" charset="0"/>
                <a:cs typeface="Arial" panose="020B0604020202020204" pitchFamily="34" charset="0"/>
              </a:rPr>
              <a:t>We must insure that when the site is left at the end of a shift it is locked and secured.</a:t>
            </a:r>
          </a:p>
          <a:p>
            <a:r>
              <a:rPr lang="en-GB" altLang="en-US" sz="1000">
                <a:latin typeface="Arial" panose="020B0604020202020204" pitchFamily="34" charset="0"/>
                <a:cs typeface="Arial" panose="020B0604020202020204" pitchFamily="34" charset="0"/>
              </a:rPr>
              <a:t>Doors and windows must be closed and secured, gates must be closed and locked.</a:t>
            </a:r>
          </a:p>
          <a:p>
            <a:r>
              <a:rPr lang="en-GB" altLang="en-US" sz="1000">
                <a:latin typeface="Arial" panose="020B0604020202020204" pitchFamily="34" charset="0"/>
                <a:cs typeface="Arial" panose="020B0604020202020204" pitchFamily="34" charset="0"/>
              </a:rPr>
              <a:t>If you’re the last person to leave your bay or area insure all shutters are closed, lights are turned off and walkways are left tidy.</a:t>
            </a:r>
          </a:p>
          <a:p>
            <a:r>
              <a:rPr lang="en-GB" altLang="en-US" sz="1000">
                <a:latin typeface="Arial" panose="020B0604020202020204" pitchFamily="34" charset="0"/>
                <a:cs typeface="Arial" panose="020B0604020202020204" pitchFamily="34" charset="0"/>
              </a:rPr>
              <a:t>The last person to leave the premises will set the alarm and close the gate.</a:t>
            </a:r>
          </a:p>
          <a:p>
            <a:r>
              <a:rPr lang="en-GB" altLang="en-US" sz="1000">
                <a:latin typeface="Arial" panose="020B0604020202020204" pitchFamily="34" charset="0"/>
                <a:cs typeface="Arial" panose="020B0604020202020204" pitchFamily="34" charset="0"/>
              </a:rPr>
              <a:t>If suspect vehicles are parked or driving around record there number plate.</a:t>
            </a:r>
          </a:p>
          <a:p>
            <a:r>
              <a:rPr lang="en-GB" altLang="en-US" sz="1000">
                <a:latin typeface="Arial" panose="020B0604020202020204" pitchFamily="34" charset="0"/>
                <a:cs typeface="Arial" panose="020B0604020202020204" pitchFamily="34" charset="0"/>
              </a:rPr>
              <a:t>All visitors must come through reception and sign in and out of the premises. No unauthorised entry past the barrier into the yard area allowed. Inform management or challenged the person.    </a:t>
            </a:r>
          </a:p>
          <a:p>
            <a:pPr lvl="0"/>
            <a:r>
              <a:rPr lang="en-GB" altLang="en-US" sz="1000">
                <a:solidFill>
                  <a:prstClr val="black"/>
                </a:solidFill>
                <a:latin typeface="Arial" panose="020B0604020202020204" pitchFamily="34" charset="0"/>
                <a:cs typeface="Arial" panose="020B0604020202020204" pitchFamily="34" charset="0"/>
              </a:rPr>
              <a:t>Visitors must be escorted at all times whist on site, PPE must be worn when you enter the yard area or the bays by all employees. [Hi-Viz zest], keep to the marked walkways and adhere to any signage displayed.</a:t>
            </a:r>
          </a:p>
          <a:p>
            <a:pPr lvl="0"/>
            <a:r>
              <a:rPr lang="en-GB" altLang="en-US" sz="1000">
                <a:solidFill>
                  <a:prstClr val="black"/>
                </a:solidFill>
                <a:latin typeface="Arial" panose="020B0604020202020204" pitchFamily="34" charset="0"/>
                <a:cs typeface="Arial" panose="020B0604020202020204" pitchFamily="34" charset="0"/>
              </a:rPr>
              <a:t>Site crews returning or working in the yard, must stay in the canteen area until given a task, they must wear PPE while walking around the yard and boots when working in the yard. [Hard hat and glasses will be required on some tasks.</a:t>
            </a:r>
          </a:p>
          <a:p>
            <a:pPr lvl="0"/>
            <a:r>
              <a:rPr lang="en-GB" altLang="en-US" sz="1000">
                <a:solidFill>
                  <a:prstClr val="black"/>
                </a:solidFill>
                <a:latin typeface="Arial" panose="020B0604020202020204" pitchFamily="34" charset="0"/>
                <a:cs typeface="Arial" panose="020B0604020202020204" pitchFamily="34" charset="0"/>
              </a:rPr>
              <a:t>It is important to report any near misses that you may see even in the office but especially if it is an event which could affect the public.</a:t>
            </a:r>
          </a:p>
          <a:p>
            <a:pPr marL="0" indent="0">
              <a:buNone/>
            </a:pPr>
            <a:endParaRPr lang="en-GB" altLang="en-US" sz="1000">
              <a:latin typeface="Arial" panose="020B0604020202020204" pitchFamily="34" charset="0"/>
              <a:cs typeface="Arial" panose="020B0604020202020204" pitchFamily="34" charset="0"/>
            </a:endParaRPr>
          </a:p>
          <a:p>
            <a:pPr>
              <a:spcBef>
                <a:spcPct val="50000"/>
              </a:spcBef>
              <a:buNone/>
            </a:pPr>
            <a:endParaRPr lang="en-GB" altLang="en-US" sz="1200"/>
          </a:p>
          <a:p>
            <a:pPr>
              <a:spcBef>
                <a:spcPct val="50000"/>
              </a:spcBef>
              <a:buFontTx/>
              <a:buAutoNum type="arabicPeriod"/>
            </a:pPr>
            <a:endParaRPr lang="en-GB" altLang="en-US" sz="1050"/>
          </a:p>
        </p:txBody>
      </p:sp>
      <p:sp>
        <p:nvSpPr>
          <p:cNvPr id="6" name="Date Placeholder 4"/>
          <p:cNvSpPr txBox="1">
            <a:spLocks/>
          </p:cNvSpPr>
          <p:nvPr/>
        </p:nvSpPr>
        <p:spPr>
          <a:xfrm>
            <a:off x="67384" y="647764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03/11</a:t>
            </a:r>
          </a:p>
        </p:txBody>
      </p:sp>
      <p:pic>
        <p:nvPicPr>
          <p:cNvPr id="11" name="Content Placeholder 10"/>
          <p:cNvPicPr>
            <a:picLocks noGrp="1" noChangeAspect="1"/>
          </p:cNvPicPr>
          <p:nvPr>
            <p:ph sz="half" idx="2"/>
          </p:nvPr>
        </p:nvPicPr>
        <p:blipFill>
          <a:blip r:embed="rId3"/>
          <a:stretch>
            <a:fillRect/>
          </a:stretch>
        </p:blipFill>
        <p:spPr>
          <a:xfrm>
            <a:off x="4797382" y="2881835"/>
            <a:ext cx="1917538" cy="1440716"/>
          </a:xfrm>
          <a:prstGeom prst="rect">
            <a:avLst/>
          </a:prstGeom>
        </p:spPr>
      </p:pic>
      <p:sp>
        <p:nvSpPr>
          <p:cNvPr id="12" name="Rectangle 11"/>
          <p:cNvSpPr/>
          <p:nvPr/>
        </p:nvSpPr>
        <p:spPr>
          <a:xfrm>
            <a:off x="4276681" y="903965"/>
            <a:ext cx="4876478" cy="2123658"/>
          </a:xfrm>
          <a:prstGeom prst="rect">
            <a:avLst/>
          </a:prstGeom>
        </p:spPr>
        <p:txBody>
          <a:bodyPr wrap="square">
            <a:spAutoFit/>
          </a:bodyPr>
          <a:lstStyle/>
          <a:p>
            <a:pPr marL="228600" lvl="0" indent="-228600">
              <a:lnSpc>
                <a:spcPct val="120000"/>
              </a:lnSpc>
              <a:buFont typeface="Arial" panose="020B0604020202020204" pitchFamily="34" charset="0"/>
              <a:buChar char="•"/>
            </a:pPr>
            <a:r>
              <a:rPr lang="en-GB" altLang="en-US" sz="1000">
                <a:solidFill>
                  <a:prstClr val="black"/>
                </a:solidFill>
                <a:latin typeface="Arial" panose="020B0604020202020204" pitchFamily="34" charset="0"/>
                <a:cs typeface="Arial" panose="020B0604020202020204" pitchFamily="34" charset="0"/>
              </a:rPr>
              <a:t>In order to make sure no one hurts themselves on site when they are not supposed to be there, we must be aware that people may trespass and make sure that we leave everything secure.</a:t>
            </a:r>
          </a:p>
          <a:p>
            <a:pPr marL="228600" lvl="0" indent="-228600">
              <a:lnSpc>
                <a:spcPct val="120000"/>
              </a:lnSpc>
              <a:buFont typeface="Arial" panose="020B0604020202020204" pitchFamily="34" charset="0"/>
              <a:buChar char="•"/>
            </a:pPr>
            <a:r>
              <a:rPr lang="en-GB" altLang="en-US" sz="1000">
                <a:solidFill>
                  <a:prstClr val="black"/>
                </a:solidFill>
                <a:latin typeface="Arial" panose="020B0604020202020204" pitchFamily="34" charset="0"/>
                <a:cs typeface="Arial" panose="020B0604020202020204" pitchFamily="34" charset="0"/>
              </a:rPr>
              <a:t>Contractors that are working on site, need inducting before they start work. We must ensure they are working safely and are using the correct PPE.</a:t>
            </a:r>
          </a:p>
          <a:p>
            <a:pPr marL="228600" lvl="0" indent="-228600">
              <a:lnSpc>
                <a:spcPct val="120000"/>
              </a:lnSpc>
              <a:buFont typeface="Arial" panose="020B0604020202020204" pitchFamily="34" charset="0"/>
              <a:buChar char="•"/>
            </a:pPr>
            <a:r>
              <a:rPr lang="en-GB" altLang="en-US" sz="1000">
                <a:solidFill>
                  <a:prstClr val="black"/>
                </a:solidFill>
                <a:latin typeface="Arial" panose="020B0604020202020204" pitchFamily="34" charset="0"/>
                <a:cs typeface="Arial" panose="020B0604020202020204" pitchFamily="34" charset="0"/>
              </a:rPr>
              <a:t> Make sure you tidy up after each shift or tasks has been completed.</a:t>
            </a:r>
          </a:p>
          <a:p>
            <a:pPr marL="228600" lvl="0" indent="-228600">
              <a:lnSpc>
                <a:spcPct val="120000"/>
              </a:lnSpc>
              <a:buFont typeface="Arial" panose="020B0604020202020204" pitchFamily="34" charset="0"/>
              <a:buChar char="•"/>
            </a:pPr>
            <a:r>
              <a:rPr lang="en-GB" altLang="en-US" sz="1000">
                <a:solidFill>
                  <a:prstClr val="black"/>
                </a:solidFill>
                <a:latin typeface="Arial" panose="020B0604020202020204" pitchFamily="34" charset="0"/>
                <a:cs typeface="Arial" panose="020B0604020202020204" pitchFamily="34" charset="0"/>
              </a:rPr>
              <a:t>All plant that is stored on either the hard-core at the front of the bays of or in the top yard must have drip trays placed if there is a chance of any leakages from hydraulics or diesel in the hard-core.</a:t>
            </a:r>
          </a:p>
          <a:p>
            <a:pPr marL="228600" lvl="0" indent="-228600">
              <a:lnSpc>
                <a:spcPct val="120000"/>
              </a:lnSpc>
              <a:buFont typeface="Arial" panose="020B0604020202020204" pitchFamily="34" charset="0"/>
              <a:buChar char="•"/>
            </a:pPr>
            <a:r>
              <a:rPr lang="en-GB" altLang="en-US" sz="1000">
                <a:solidFill>
                  <a:prstClr val="black"/>
                </a:solidFill>
                <a:latin typeface="Arial" panose="020B0604020202020204" pitchFamily="34" charset="0"/>
                <a:cs typeface="Arial" panose="020B0604020202020204" pitchFamily="34" charset="0"/>
              </a:rPr>
              <a:t>If you see anything your not sure about ask a question don’t just walk away.  </a:t>
            </a:r>
          </a:p>
          <a:p>
            <a:pPr marL="228600" lvl="0" indent="-228600">
              <a:lnSpc>
                <a:spcPct val="120000"/>
              </a:lnSpc>
              <a:buFont typeface="Arial" panose="020B0604020202020204" pitchFamily="34" charset="0"/>
              <a:buChar char="•"/>
            </a:pPr>
            <a:endParaRPr lang="en-GB" altLang="en-US" sz="1000" b="1">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454826" y="5123256"/>
            <a:ext cx="4689174" cy="1169551"/>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How many members of the public were killed last year?</a:t>
            </a:r>
          </a:p>
          <a:p>
            <a:r>
              <a:rPr lang="en-GB" sz="1400" b="1">
                <a:latin typeface="Arial" panose="020B0604020202020204" pitchFamily="34" charset="0"/>
                <a:cs typeface="Arial" panose="020B0604020202020204" pitchFamily="34" charset="0"/>
              </a:rPr>
              <a:t>Q. Name 3 ways that members of the public could be injured by our works?</a:t>
            </a:r>
          </a:p>
          <a:p>
            <a:r>
              <a:rPr lang="en-GB" sz="1400" b="1">
                <a:latin typeface="Arial" panose="020B0604020202020204" pitchFamily="34" charset="0"/>
                <a:cs typeface="Arial" panose="020B0604020202020204" pitchFamily="34" charset="0"/>
              </a:rPr>
              <a:t>Q. Why must we keep our work secure?</a:t>
            </a:r>
          </a:p>
        </p:txBody>
      </p:sp>
      <p:sp>
        <p:nvSpPr>
          <p:cNvPr id="8" name="TextBox 7"/>
          <p:cNvSpPr txBox="1"/>
          <p:nvPr/>
        </p:nvSpPr>
        <p:spPr>
          <a:xfrm>
            <a:off x="4454826" y="4322551"/>
            <a:ext cx="4698333"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Last 8 members of the public were killed following accidents on or near construction sites.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46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200">
                <a:latin typeface="Arial" panose="020B0604020202020204" pitchFamily="34" charset="0"/>
                <a:cs typeface="Arial" panose="020B0604020202020204" pitchFamily="34" charset="0"/>
              </a:rPr>
              <a:t>Casings and cage storage is not only important on site, but when being transported as well.</a:t>
            </a:r>
          </a:p>
          <a:p>
            <a:pPr>
              <a:lnSpc>
                <a:spcPct val="100000"/>
              </a:lnSpc>
            </a:pPr>
            <a:r>
              <a:rPr lang="en-GB" altLang="en-US" sz="1200">
                <a:latin typeface="Arial" panose="020B0604020202020204" pitchFamily="34" charset="0"/>
                <a:cs typeface="Arial" panose="020B0604020202020204" pitchFamily="34" charset="0"/>
              </a:rPr>
              <a:t>Cages and casings must only be slung and lifted under the direction of a competent person.</a:t>
            </a:r>
          </a:p>
          <a:p>
            <a:pPr>
              <a:lnSpc>
                <a:spcPct val="100000"/>
              </a:lnSpc>
            </a:pPr>
            <a:r>
              <a:rPr lang="en-GB" altLang="en-US" sz="1200">
                <a:latin typeface="Arial" panose="020B0604020202020204" pitchFamily="34" charset="0"/>
                <a:cs typeface="Arial" panose="020B0604020202020204" pitchFamily="34" charset="0"/>
              </a:rPr>
              <a:t>Slings and chains must be selected to ensure their SWL is not exceeded.</a:t>
            </a:r>
          </a:p>
          <a:p>
            <a:pPr>
              <a:lnSpc>
                <a:spcPct val="100000"/>
              </a:lnSpc>
            </a:pPr>
            <a:r>
              <a:rPr lang="en-GB" altLang="en-US" sz="1200">
                <a:latin typeface="Arial" panose="020B0604020202020204" pitchFamily="34" charset="0"/>
                <a:cs typeface="Arial" panose="020B0604020202020204" pitchFamily="34" charset="0"/>
              </a:rPr>
              <a:t>Long loads should be stabilised by use of  tag lines.</a:t>
            </a:r>
          </a:p>
          <a:p>
            <a:pPr>
              <a:lnSpc>
                <a:spcPct val="100000"/>
              </a:lnSpc>
            </a:pPr>
            <a:r>
              <a:rPr lang="en-GB" altLang="en-US" sz="1200">
                <a:latin typeface="Arial" panose="020B0604020202020204" pitchFamily="34" charset="0"/>
                <a:cs typeface="Arial" panose="020B0604020202020204" pitchFamily="34" charset="0"/>
              </a:rPr>
              <a:t>When lifting trestles of cages always use a dedicated lifting beam.</a:t>
            </a:r>
          </a:p>
          <a:p>
            <a:pPr>
              <a:lnSpc>
                <a:spcPct val="100000"/>
              </a:lnSpc>
            </a:pPr>
            <a:r>
              <a:rPr lang="en-GB" altLang="en-US" sz="1200">
                <a:latin typeface="Arial" panose="020B0604020202020204" pitchFamily="34" charset="0"/>
                <a:cs typeface="Arial" panose="020B0604020202020204" pitchFamily="34" charset="0"/>
              </a:rPr>
              <a:t>Whenever possible cages or casings not contained in a trestle should be stored in a single row.</a:t>
            </a:r>
          </a:p>
          <a:p>
            <a:pPr>
              <a:lnSpc>
                <a:spcPct val="100000"/>
              </a:lnSpc>
            </a:pPr>
            <a:r>
              <a:rPr lang="en-GB" altLang="en-US" sz="1200">
                <a:latin typeface="Arial" panose="020B0604020202020204" pitchFamily="34" charset="0"/>
                <a:cs typeface="Arial" panose="020B0604020202020204" pitchFamily="34" charset="0"/>
              </a:rPr>
              <a:t>They should be stored on a firm, level base using suitable bearers.</a:t>
            </a:r>
          </a:p>
          <a:p>
            <a:pPr>
              <a:lnSpc>
                <a:spcPct val="100000"/>
              </a:lnSpc>
            </a:pPr>
            <a:r>
              <a:rPr lang="en-GB" altLang="en-US" sz="1200">
                <a:latin typeface="Arial" panose="020B0604020202020204" pitchFamily="34" charset="0"/>
                <a:cs typeface="Arial" panose="020B0604020202020204" pitchFamily="34" charset="0"/>
              </a:rPr>
              <a:t>Sufficient space should be left between each piece to allow access for slinging.</a:t>
            </a:r>
          </a:p>
          <a:p>
            <a:pPr>
              <a:lnSpc>
                <a:spcPct val="100000"/>
              </a:lnSpc>
            </a:pPr>
            <a:r>
              <a:rPr lang="en-GB" altLang="en-US" sz="1200">
                <a:latin typeface="Arial" panose="020B0604020202020204" pitchFamily="34" charset="0"/>
                <a:cs typeface="Arial" panose="020B0604020202020204" pitchFamily="34" charset="0"/>
              </a:rPr>
              <a:t>If this is not possible then cages/casings must be chocked and the following points should be considered.</a:t>
            </a:r>
          </a:p>
          <a:p>
            <a:pPr>
              <a:lnSpc>
                <a:spcPct val="100000"/>
              </a:lnSpc>
            </a:pPr>
            <a:r>
              <a:rPr lang="en-GB" altLang="en-US" sz="1200">
                <a:latin typeface="Arial" panose="020B0604020202020204" pitchFamily="34" charset="0"/>
                <a:cs typeface="Arial" panose="020B0604020202020204" pitchFamily="34" charset="0"/>
              </a:rPr>
              <a:t>The items placed at the bottom of the stack must be able to support the items placed at the top.</a:t>
            </a:r>
          </a:p>
          <a:p>
            <a:pPr>
              <a:lnSpc>
                <a:spcPct val="100000"/>
              </a:lnSpc>
            </a:pPr>
            <a:r>
              <a:rPr lang="en-GB" altLang="en-US" sz="1200">
                <a:latin typeface="Arial" panose="020B0604020202020204" pitchFamily="34" charset="0"/>
                <a:cs typeface="Arial" panose="020B0604020202020204" pitchFamily="34" charset="0"/>
              </a:rPr>
              <a:t>The bottom row must be chocked, or secured in some other fashion prior to items being placed on top.</a:t>
            </a:r>
          </a:p>
          <a:p>
            <a:pPr>
              <a:lnSpc>
                <a:spcPct val="100000"/>
              </a:lnSpc>
            </a:pPr>
            <a:r>
              <a:rPr lang="en-GB" altLang="en-US" sz="1200">
                <a:latin typeface="Arial" panose="020B0604020202020204" pitchFamily="34" charset="0"/>
                <a:cs typeface="Arial" panose="020B0604020202020204" pitchFamily="34" charset="0"/>
              </a:rPr>
              <a:t>Only stack above the valley of a fully supported bearer.</a:t>
            </a:r>
          </a:p>
          <a:p>
            <a:pPr>
              <a:lnSpc>
                <a:spcPct val="100000"/>
              </a:lnSpc>
            </a:pPr>
            <a:r>
              <a:rPr lang="en-GB" altLang="en-US" sz="1200">
                <a:latin typeface="Arial" panose="020B0604020202020204" pitchFamily="34" charset="0"/>
                <a:cs typeface="Arial" panose="020B0604020202020204" pitchFamily="34" charset="0"/>
              </a:rPr>
              <a:t>Each bearer must be secured by a wedge or chock.</a:t>
            </a:r>
          </a:p>
          <a:p>
            <a:pPr>
              <a:lnSpc>
                <a:spcPct val="100000"/>
              </a:lnSpc>
              <a:spcBef>
                <a:spcPct val="20000"/>
              </a:spcBef>
              <a:buFontTx/>
              <a:buChar char="•"/>
            </a:pPr>
            <a:r>
              <a:rPr lang="en-GB" altLang="en-US" sz="1200">
                <a:latin typeface="Arial" panose="020B0604020202020204" pitchFamily="34" charset="0"/>
                <a:cs typeface="Arial" panose="020B0604020202020204" pitchFamily="34" charset="0"/>
              </a:rPr>
              <a:t>When a cage/casing is removed from a stack make sure others in the stack are not disturbed. </a:t>
            </a:r>
          </a:p>
          <a:p>
            <a:pPr>
              <a:lnSpc>
                <a:spcPct val="100000"/>
              </a:lnSpc>
              <a:spcBef>
                <a:spcPct val="20000"/>
              </a:spcBef>
              <a:buFontTx/>
              <a:buChar char="•"/>
            </a:pPr>
            <a:r>
              <a:rPr lang="en-GB" altLang="en-US" sz="1200">
                <a:latin typeface="Arial" panose="020B0604020202020204" pitchFamily="34" charset="0"/>
                <a:cs typeface="Arial" panose="020B0604020202020204" pitchFamily="34" charset="0"/>
              </a:rPr>
              <a:t>Check the stack has remained stable after removal.</a:t>
            </a:r>
          </a:p>
          <a:p>
            <a:pPr>
              <a:lnSpc>
                <a:spcPct val="100000"/>
              </a:lnSpc>
              <a:spcBef>
                <a:spcPct val="20000"/>
              </a:spcBef>
              <a:buFontTx/>
              <a:buChar char="•"/>
            </a:pPr>
            <a:r>
              <a:rPr lang="en-GB" altLang="en-US" sz="1200">
                <a:latin typeface="Arial" panose="020B0604020202020204" pitchFamily="34" charset="0"/>
                <a:cs typeface="Arial" panose="020B0604020202020204" pitchFamily="34" charset="0"/>
              </a:rPr>
              <a:t>Stand clear of stacks when removing/placing items on them.</a:t>
            </a:r>
          </a:p>
          <a:p>
            <a:pPr>
              <a:lnSpc>
                <a:spcPct val="100000"/>
              </a:lnSpc>
            </a:pPr>
            <a:endParaRPr lang="en-GB" altLang="en-US" sz="1200">
              <a:latin typeface="Arial" panose="020B0604020202020204" pitchFamily="34" charset="0"/>
              <a:cs typeface="Arial" panose="020B0604020202020204" pitchFamily="34" charset="0"/>
            </a:endParaRPr>
          </a:p>
          <a:p>
            <a:endParaRPr lang="en-GB" altLang="en-US"/>
          </a:p>
          <a:p>
            <a:endParaRPr lang="en-GB" altLang="en-US"/>
          </a:p>
        </p:txBody>
      </p:sp>
      <p:pic>
        <p:nvPicPr>
          <p:cNvPr id="7" name="Content Placeholder 6"/>
          <p:cNvPicPr>
            <a:picLocks noGrp="1" noChangeAspect="1"/>
          </p:cNvPicPr>
          <p:nvPr>
            <p:ph sz="half" idx="2"/>
          </p:nvPr>
        </p:nvPicPr>
        <p:blipFill>
          <a:blip r:embed="rId2"/>
          <a:stretch>
            <a:fillRect/>
          </a:stretch>
        </p:blipFill>
        <p:spPr>
          <a:xfrm>
            <a:off x="4566491" y="979797"/>
            <a:ext cx="2605621" cy="2359244"/>
          </a:xfrm>
          <a:prstGeom prst="rect">
            <a:avLst/>
          </a:prstGeom>
        </p:spPr>
      </p:pic>
      <p:sp>
        <p:nvSpPr>
          <p:cNvPr id="4" name="Title 3"/>
          <p:cNvSpPr>
            <a:spLocks noGrp="1"/>
          </p:cNvSpPr>
          <p:nvPr>
            <p:ph type="title"/>
          </p:nvPr>
        </p:nvSpPr>
        <p:spPr/>
        <p:txBody>
          <a:bodyPr>
            <a:normAutofit fontScale="90000"/>
          </a:bodyPr>
          <a:lstStyle/>
          <a:p>
            <a:r>
              <a:rPr lang="en-GB"/>
              <a:t>Storage &amp; Stacking of Casings/ Cages</a:t>
            </a:r>
          </a:p>
        </p:txBody>
      </p:sp>
      <p:sp>
        <p:nvSpPr>
          <p:cNvPr id="5" name="Content Placeholder 4"/>
          <p:cNvSpPr>
            <a:spLocks noGrp="1"/>
          </p:cNvSpPr>
          <p:nvPr>
            <p:ph sz="half" idx="13"/>
          </p:nvPr>
        </p:nvSpPr>
        <p:spPr>
          <a:xfrm>
            <a:off x="4570508" y="5127865"/>
            <a:ext cx="4583430" cy="1390798"/>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Who can sling cages and casings?</a:t>
            </a:r>
          </a:p>
          <a:p>
            <a:pPr marL="0" indent="0">
              <a:spcBef>
                <a:spcPct val="20000"/>
              </a:spcBef>
              <a:buNone/>
            </a:pPr>
            <a:r>
              <a:rPr lang="en-GB" altLang="en-US" sz="1400" b="1">
                <a:latin typeface="Arial" panose="020B0604020202020204" pitchFamily="34" charset="0"/>
                <a:cs typeface="Arial" panose="020B0604020202020204" pitchFamily="34" charset="0"/>
              </a:rPr>
              <a:t>Q: Why should you leave space between items?</a:t>
            </a:r>
          </a:p>
          <a:p>
            <a:pPr marL="0" indent="0">
              <a:spcBef>
                <a:spcPct val="20000"/>
              </a:spcBef>
              <a:buNone/>
            </a:pPr>
            <a:r>
              <a:rPr lang="en-GB" altLang="en-US" sz="1400" b="1">
                <a:latin typeface="Arial" panose="020B0604020202020204" pitchFamily="34" charset="0"/>
                <a:cs typeface="Arial" panose="020B0604020202020204" pitchFamily="34" charset="0"/>
              </a:rPr>
              <a:t>Q: What should you do when you have removed an item from a stack?</a:t>
            </a:r>
          </a:p>
        </p:txBody>
      </p:sp>
      <p:sp>
        <p:nvSpPr>
          <p:cNvPr id="6" name="Date Placeholder 4"/>
          <p:cNvSpPr txBox="1">
            <a:spLocks/>
          </p:cNvSpPr>
          <p:nvPr/>
        </p:nvSpPr>
        <p:spPr>
          <a:xfrm>
            <a:off x="1143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03/12 </a:t>
            </a:r>
          </a:p>
        </p:txBody>
      </p:sp>
      <p:pic>
        <p:nvPicPr>
          <p:cNvPr id="8" name="Picture 10" descr="Cas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39041"/>
            <a:ext cx="2819400" cy="178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006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296840" y="3775638"/>
            <a:ext cx="1765371" cy="2283214"/>
          </a:xfrm>
        </p:spPr>
      </p:pic>
      <p:sp>
        <p:nvSpPr>
          <p:cNvPr id="3" name="Content Placeholder 2"/>
          <p:cNvSpPr>
            <a:spLocks noGrp="1"/>
          </p:cNvSpPr>
          <p:nvPr>
            <p:ph sz="half" idx="2"/>
          </p:nvPr>
        </p:nvSpPr>
        <p:spPr>
          <a:xfrm>
            <a:off x="-2985" y="907307"/>
            <a:ext cx="4588237" cy="2358326"/>
          </a:xfrm>
        </p:spPr>
        <p:txBody>
          <a:bodyPr>
            <a:noAutofit/>
          </a:bodyPr>
          <a:lstStyle/>
          <a:p>
            <a:pPr>
              <a:lnSpc>
                <a:spcPct val="100000"/>
              </a:lnSpc>
            </a:pPr>
            <a:r>
              <a:rPr lang="en-GB" altLang="en-US" sz="1200">
                <a:latin typeface="Arial" panose="020B0604020202020204" pitchFamily="34" charset="0"/>
                <a:cs typeface="Arial" panose="020B0604020202020204" pitchFamily="34" charset="0"/>
              </a:rPr>
              <a:t>Slinging is a key function during piling operations and you must never become complacent about it.</a:t>
            </a:r>
          </a:p>
          <a:p>
            <a:pPr>
              <a:lnSpc>
                <a:spcPct val="100000"/>
              </a:lnSpc>
            </a:pPr>
            <a:r>
              <a:rPr lang="en-GB" altLang="en-US" sz="1200">
                <a:latin typeface="Arial" panose="020B0604020202020204" pitchFamily="34" charset="0"/>
                <a:cs typeface="Arial" panose="020B0604020202020204" pitchFamily="34" charset="0"/>
              </a:rPr>
              <a:t>All slingers must be at least 18, be trained, competent and authorised.</a:t>
            </a:r>
          </a:p>
          <a:p>
            <a:pPr>
              <a:lnSpc>
                <a:spcPct val="100000"/>
              </a:lnSpc>
            </a:pPr>
            <a:r>
              <a:rPr lang="en-GB" altLang="en-US" sz="1200" b="1">
                <a:latin typeface="Arial" panose="020B0604020202020204" pitchFamily="34" charset="0"/>
                <a:cs typeface="Arial" panose="020B0604020202020204" pitchFamily="34" charset="0"/>
              </a:rPr>
              <a:t>Any</a:t>
            </a:r>
            <a:r>
              <a:rPr lang="en-GB" altLang="en-US" sz="1200">
                <a:latin typeface="Arial" panose="020B0604020202020204" pitchFamily="34" charset="0"/>
                <a:cs typeface="Arial" panose="020B0604020202020204" pitchFamily="34" charset="0"/>
              </a:rPr>
              <a:t> load being lifted should be slung and moved under the supervision of a slinger/signaller.</a:t>
            </a:r>
          </a:p>
          <a:p>
            <a:pPr>
              <a:lnSpc>
                <a:spcPct val="100000"/>
              </a:lnSpc>
            </a:pPr>
            <a:r>
              <a:rPr lang="en-GB" altLang="en-US" sz="1200">
                <a:latin typeface="Arial" panose="020B0604020202020204" pitchFamily="34" charset="0"/>
                <a:cs typeface="Arial" panose="020B0604020202020204" pitchFamily="34" charset="0"/>
              </a:rPr>
              <a:t>All lifting gear should be checked by the slinger prior to use. Lifting gear such as wire ropes which are impractical to check prior to every use should be checked at least once a week.</a:t>
            </a:r>
          </a:p>
          <a:p>
            <a:pPr>
              <a:lnSpc>
                <a:spcPct val="100000"/>
              </a:lnSpc>
            </a:pPr>
            <a:r>
              <a:rPr lang="en-GB" altLang="en-US" sz="1200">
                <a:latin typeface="Arial" panose="020B0604020202020204" pitchFamily="34" charset="0"/>
                <a:cs typeface="Arial" panose="020B0604020202020204" pitchFamily="34" charset="0"/>
              </a:rPr>
              <a:t>All lifting gear should have it’s Safe Working Load (SWL) marked on it. The slinger must check that it is suitable for the task prior to the lift.</a:t>
            </a:r>
          </a:p>
          <a:p>
            <a:pPr>
              <a:lnSpc>
                <a:spcPct val="100000"/>
              </a:lnSpc>
            </a:pPr>
            <a:r>
              <a:rPr lang="en-GB" altLang="en-US" sz="1200">
                <a:latin typeface="Arial" panose="020B0604020202020204" pitchFamily="34" charset="0"/>
                <a:cs typeface="Arial" panose="020B0604020202020204" pitchFamily="34" charset="0"/>
              </a:rPr>
              <a:t>Always use the correct equipment for the lift. ‘Making do’ can, and has killed people.</a:t>
            </a:r>
          </a:p>
          <a:p>
            <a:endParaRPr lang="en-GB" altLang="en-US"/>
          </a:p>
          <a:p>
            <a:endParaRPr lang="en-GB" altLang="en-US"/>
          </a:p>
        </p:txBody>
      </p:sp>
      <p:sp>
        <p:nvSpPr>
          <p:cNvPr id="4" name="Title 3"/>
          <p:cNvSpPr>
            <a:spLocks noGrp="1"/>
          </p:cNvSpPr>
          <p:nvPr>
            <p:ph type="title"/>
          </p:nvPr>
        </p:nvSpPr>
        <p:spPr/>
        <p:txBody>
          <a:bodyPr/>
          <a:lstStyle/>
          <a:p>
            <a:r>
              <a:rPr lang="en-GB"/>
              <a:t>Slinging &amp; Signalling</a:t>
            </a:r>
          </a:p>
        </p:txBody>
      </p:sp>
      <p:sp>
        <p:nvSpPr>
          <p:cNvPr id="5" name="Content Placeholder 4"/>
          <p:cNvSpPr>
            <a:spLocks noGrp="1"/>
          </p:cNvSpPr>
          <p:nvPr>
            <p:ph sz="half" idx="13"/>
          </p:nvPr>
        </p:nvSpPr>
        <p:spPr>
          <a:xfrm>
            <a:off x="4585252" y="5029402"/>
            <a:ext cx="4505520" cy="1029450"/>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How old must you be to be a slinger/ signaller?</a:t>
            </a:r>
          </a:p>
          <a:p>
            <a:pPr marL="0" indent="0">
              <a:spcBef>
                <a:spcPct val="20000"/>
              </a:spcBef>
              <a:buNone/>
            </a:pPr>
            <a:r>
              <a:rPr lang="en-GB" altLang="en-US" sz="1400" b="1">
                <a:latin typeface="Arial" panose="020B0604020202020204" pitchFamily="34" charset="0"/>
                <a:cs typeface="Arial" panose="020B0604020202020204" pitchFamily="34" charset="0"/>
              </a:rPr>
              <a:t>Q: What should all lifting gear have marked on it?</a:t>
            </a:r>
          </a:p>
          <a:p>
            <a:pPr marL="0" indent="0">
              <a:spcBef>
                <a:spcPct val="20000"/>
              </a:spcBef>
              <a:buNone/>
            </a:pPr>
            <a:r>
              <a:rPr lang="en-GB" altLang="en-US" sz="1400" b="1">
                <a:latin typeface="Arial" panose="020B0604020202020204" pitchFamily="34" charset="0"/>
                <a:cs typeface="Arial" panose="020B0604020202020204" pitchFamily="34" charset="0"/>
              </a:rPr>
              <a:t>Q: If you can’t see the driver, what can’t he see?</a:t>
            </a:r>
          </a:p>
          <a:p>
            <a:pPr>
              <a:spcBef>
                <a:spcPct val="20000"/>
              </a:spcBef>
            </a:pPr>
            <a:endParaRPr lang="en-GB" altLang="en-US" sz="675"/>
          </a:p>
          <a:p>
            <a:endParaRPr lang="en-GB"/>
          </a:p>
        </p:txBody>
      </p:sp>
      <p:sp>
        <p:nvSpPr>
          <p:cNvPr id="6" name="Date Placeholder 4"/>
          <p:cNvSpPr txBox="1">
            <a:spLocks/>
          </p:cNvSpPr>
          <p:nvPr/>
        </p:nvSpPr>
        <p:spPr>
          <a:xfrm>
            <a:off x="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03/13 </a:t>
            </a:r>
          </a:p>
        </p:txBody>
      </p:sp>
      <p:sp>
        <p:nvSpPr>
          <p:cNvPr id="2" name="Rectangle 1"/>
          <p:cNvSpPr/>
          <p:nvPr/>
        </p:nvSpPr>
        <p:spPr>
          <a:xfrm>
            <a:off x="4518772" y="886968"/>
            <a:ext cx="4572000" cy="3785652"/>
          </a:xfrm>
          <a:prstGeom prst="rect">
            <a:avLst/>
          </a:prstGeom>
        </p:spPr>
        <p:txBody>
          <a:bodyPr>
            <a:spAutoFit/>
          </a:bodyPr>
          <a:lstStyle/>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Loads should be slung and lifted in a manner that avoids causing damage to the lifting equipment.</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Never tie knots in chains or shorten them using nuts and bolts. Get a set of chains that are the appropriate length for the task.</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Make sure pins are properly screwed into shackles and that chains/slings are correctly fastened to the crane/lifting appliance.</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Always lift the load so it hangs centrally.  If it does not, lower it and </a:t>
            </a:r>
            <a:r>
              <a:rPr lang="en-GB" altLang="en-US" sz="1200" err="1">
                <a:solidFill>
                  <a:prstClr val="black"/>
                </a:solidFill>
                <a:latin typeface="Arial" panose="020B0604020202020204" pitchFamily="34" charset="0"/>
                <a:cs typeface="Arial" panose="020B0604020202020204" pitchFamily="34" charset="0"/>
              </a:rPr>
              <a:t>resling</a:t>
            </a:r>
            <a:r>
              <a:rPr lang="en-GB" altLang="en-US" sz="1200">
                <a:solidFill>
                  <a:prstClr val="black"/>
                </a:solidFill>
                <a:latin typeface="Arial" panose="020B0604020202020204" pitchFamily="34" charset="0"/>
                <a:cs typeface="Arial" panose="020B0604020202020204" pitchFamily="34" charset="0"/>
              </a:rPr>
              <a:t> it.</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Make sure the driver can see you when you are giving signals. As a general rule if you can’t see the driver he can’t see you.</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Always ‘test lift’ a load by lifting it a small distance before hoisting.</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Use tag lines for long or large loads.</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Keep loads as close to the ground as possible.</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Do not allow persons to ‘ride’ on loads</a:t>
            </a:r>
          </a:p>
          <a:p>
            <a:pPr marL="228600" lvl="0" indent="-228600">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When you have finished with lifting gear make sure it is put away tidily.</a:t>
            </a:r>
          </a:p>
        </p:txBody>
      </p:sp>
      <p:pic>
        <p:nvPicPr>
          <p:cNvPr id="8" name="Picture 7" descr="slin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07" y="3426915"/>
            <a:ext cx="1565867" cy="273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720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100">
                <a:latin typeface="Arial" panose="020B0604020202020204" pitchFamily="34" charset="0"/>
                <a:cs typeface="Arial" panose="020B0604020202020204" pitchFamily="34" charset="0"/>
              </a:rPr>
              <a:t>Gases are supplied in pressurised cylinders (bottles) and must be treated very carefully. If they are mistreated they may explode like a bomb (see tool box talk on compressed gases for more information on how to handle gas bottles).</a:t>
            </a:r>
          </a:p>
          <a:p>
            <a:pPr>
              <a:lnSpc>
                <a:spcPct val="100000"/>
              </a:lnSpc>
            </a:pPr>
            <a:r>
              <a:rPr lang="en-GB" altLang="en-US" sz="1100">
                <a:latin typeface="Arial" panose="020B0604020202020204" pitchFamily="34" charset="0"/>
                <a:cs typeface="Arial" panose="020B0604020202020204" pitchFamily="34" charset="0"/>
              </a:rPr>
              <a:t>Flammable liquids burn when mixed with the oxygen part of the air and an ignition source. A good way of preventing incidents involving flammable liquids is to keep them in closed containers. Always replace the lid when you have finished with a flammable liquid.</a:t>
            </a:r>
          </a:p>
          <a:p>
            <a:pPr>
              <a:lnSpc>
                <a:spcPct val="100000"/>
              </a:lnSpc>
            </a:pPr>
            <a:r>
              <a:rPr lang="en-GB" altLang="en-US" sz="1100">
                <a:latin typeface="Arial" panose="020B0604020202020204" pitchFamily="34" charset="0"/>
                <a:cs typeface="Arial" panose="020B0604020202020204" pitchFamily="34" charset="0"/>
              </a:rPr>
              <a:t>Containers of flammable liquids or gases must be clearly labelled and ‘fit for use’. Use metal containers for flammable liquids not plastic. </a:t>
            </a:r>
            <a:endParaRPr lang="en-GB" altLang="en-US" sz="800">
              <a:latin typeface="Arial" panose="020B0604020202020204" pitchFamily="34" charset="0"/>
              <a:cs typeface="Arial" panose="020B0604020202020204" pitchFamily="34" charset="0"/>
            </a:endParaRPr>
          </a:p>
          <a:p>
            <a:pPr>
              <a:lnSpc>
                <a:spcPct val="100000"/>
              </a:lnSpc>
            </a:pPr>
            <a:r>
              <a:rPr lang="en-GB" altLang="en-US" sz="1100">
                <a:latin typeface="Arial" panose="020B0604020202020204" pitchFamily="34" charset="0"/>
                <a:cs typeface="Arial" panose="020B0604020202020204" pitchFamily="34" charset="0"/>
              </a:rPr>
              <a:t>Store all flammable gases and liquids away from extremes of heat and cold and any sources of ignition. They must also be stored away from anything labelled ‘oxidising’ and anything that will burn easily.</a:t>
            </a:r>
          </a:p>
          <a:p>
            <a:pPr>
              <a:lnSpc>
                <a:spcPct val="100000"/>
              </a:lnSpc>
            </a:pPr>
            <a:r>
              <a:rPr lang="en-GB" altLang="en-US" sz="1100">
                <a:latin typeface="Arial" panose="020B0604020202020204" pitchFamily="34" charset="0"/>
                <a:cs typeface="Arial" panose="020B0604020202020204" pitchFamily="34" charset="0"/>
              </a:rPr>
              <a:t>When using gases all appliances connected to the system must be turned off separately to ensure there is no leakage from the system.</a:t>
            </a:r>
          </a:p>
          <a:p>
            <a:pPr>
              <a:lnSpc>
                <a:spcPct val="100000"/>
              </a:lnSpc>
            </a:pPr>
            <a:r>
              <a:rPr lang="en-GB" altLang="en-US" sz="1100">
                <a:latin typeface="Arial" panose="020B0604020202020204" pitchFamily="34" charset="0"/>
                <a:cs typeface="Arial" panose="020B0604020202020204" pitchFamily="34" charset="0"/>
              </a:rPr>
              <a:t>AVOID ALL SOURCES OF IGNITION. Some are obvious, like a lit match or a cigarette, however some sources are not so obvious. Things like electrical equipment, wall mounted heaters, sparks from cutting or grinding or equipment which has been recently used and is ‘hot to touch’ can all be a source of ignition.</a:t>
            </a:r>
          </a:p>
          <a:p>
            <a:pPr>
              <a:lnSpc>
                <a:spcPct val="100000"/>
              </a:lnSpc>
            </a:pPr>
            <a:r>
              <a:rPr lang="en-GB" altLang="en-US" sz="1100">
                <a:latin typeface="Arial" panose="020B0604020202020204" pitchFamily="34" charset="0"/>
                <a:cs typeface="Arial" panose="020B0604020202020204" pitchFamily="34" charset="0"/>
              </a:rPr>
              <a:t>Most flammable gases are heavier than air and will settle at the lowest level possible. Escaped gases will follow trenches and drains.</a:t>
            </a:r>
          </a:p>
          <a:p>
            <a:pPr>
              <a:lnSpc>
                <a:spcPct val="100000"/>
              </a:lnSpc>
            </a:pPr>
            <a:r>
              <a:rPr lang="en-GB" altLang="en-US" sz="1100">
                <a:latin typeface="Arial" panose="020B0604020202020204" pitchFamily="34" charset="0"/>
                <a:cs typeface="Arial" panose="020B0604020202020204" pitchFamily="34" charset="0"/>
              </a:rPr>
              <a:t>Flammable liquids will usually evaporate if left open to air. The vapours from flammable liquids can also be flammable so always use flammable liquids in a well ventilated area.</a:t>
            </a:r>
          </a:p>
          <a:p>
            <a:endParaRPr lang="en-GB"/>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344163" y="1245450"/>
            <a:ext cx="2275743" cy="1705009"/>
          </a:xfrm>
        </p:spPr>
      </p:pic>
      <p:sp>
        <p:nvSpPr>
          <p:cNvPr id="4" name="Title 3"/>
          <p:cNvSpPr>
            <a:spLocks noGrp="1"/>
          </p:cNvSpPr>
          <p:nvPr>
            <p:ph type="title"/>
          </p:nvPr>
        </p:nvSpPr>
        <p:spPr/>
        <p:txBody>
          <a:bodyPr/>
          <a:lstStyle/>
          <a:p>
            <a:r>
              <a:rPr lang="en-GB"/>
              <a:t>Flammable Liquids &amp; Gases</a:t>
            </a:r>
          </a:p>
        </p:txBody>
      </p:sp>
      <p:sp>
        <p:nvSpPr>
          <p:cNvPr id="5" name="Content Placeholder 4"/>
          <p:cNvSpPr>
            <a:spLocks noGrp="1"/>
          </p:cNvSpPr>
          <p:nvPr>
            <p:ph sz="half" idx="13"/>
          </p:nvPr>
        </p:nvSpPr>
        <p:spPr>
          <a:xfrm>
            <a:off x="4470149" y="5476220"/>
            <a:ext cx="4572000" cy="814852"/>
          </a:xfrm>
        </p:spPr>
        <p:txBody>
          <a:bodyPr/>
          <a:lstStyle/>
          <a:p>
            <a:pPr marL="0" indent="0">
              <a:lnSpc>
                <a:spcPct val="100000"/>
              </a:lnSpc>
              <a:buNone/>
            </a:pPr>
            <a:r>
              <a:rPr lang="en-GB" altLang="en-US" sz="1400" b="1">
                <a:latin typeface="Arial" panose="020B0604020202020204" pitchFamily="34" charset="0"/>
                <a:cs typeface="Arial" panose="020B0604020202020204" pitchFamily="34" charset="0"/>
              </a:rPr>
              <a:t>Q. When will flammable liquids burn?</a:t>
            </a:r>
          </a:p>
          <a:p>
            <a:pPr marL="0" indent="0">
              <a:lnSpc>
                <a:spcPct val="100000"/>
              </a:lnSpc>
              <a:buNone/>
            </a:pPr>
            <a:r>
              <a:rPr lang="en-GB" altLang="en-US" sz="1400" b="1">
                <a:latin typeface="Arial" panose="020B0604020202020204" pitchFamily="34" charset="0"/>
                <a:cs typeface="Arial" panose="020B0604020202020204" pitchFamily="34" charset="0"/>
              </a:rPr>
              <a:t>Q. What should flammable liquids be stored in?</a:t>
            </a:r>
          </a:p>
          <a:p>
            <a:pPr marL="0" indent="0">
              <a:lnSpc>
                <a:spcPct val="100000"/>
              </a:lnSpc>
              <a:buNone/>
            </a:pPr>
            <a:r>
              <a:rPr lang="en-GB" altLang="en-US" sz="1400" b="1">
                <a:latin typeface="Arial" panose="020B0604020202020204" pitchFamily="34" charset="0"/>
                <a:cs typeface="Arial" panose="020B0604020202020204" pitchFamily="34" charset="0"/>
              </a:rPr>
              <a:t>Q. Name four possible sources of ignition?</a:t>
            </a:r>
          </a:p>
          <a:p>
            <a:endParaRPr lang="en-GB"/>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03/14 </a:t>
            </a:r>
          </a:p>
        </p:txBody>
      </p:sp>
      <p:pic>
        <p:nvPicPr>
          <p:cNvPr id="3" name="Picture 2"/>
          <p:cNvPicPr>
            <a:picLocks noChangeAspect="1"/>
          </p:cNvPicPr>
          <p:nvPr/>
        </p:nvPicPr>
        <p:blipFill>
          <a:blip r:embed="rId3"/>
          <a:stretch>
            <a:fillRect/>
          </a:stretch>
        </p:blipFill>
        <p:spPr>
          <a:xfrm>
            <a:off x="5914552" y="3261656"/>
            <a:ext cx="3114675" cy="2214563"/>
          </a:xfrm>
          <a:prstGeom prst="rect">
            <a:avLst/>
          </a:prstGeom>
        </p:spPr>
      </p:pic>
      <p:sp>
        <p:nvSpPr>
          <p:cNvPr id="8" name="TextBox 7"/>
          <p:cNvSpPr txBox="1"/>
          <p:nvPr/>
        </p:nvSpPr>
        <p:spPr>
          <a:xfrm>
            <a:off x="6480313" y="1096037"/>
            <a:ext cx="2548914" cy="2031325"/>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Fires will only burn if heat, fuel and oxygen are present. By ensuring there are no sources of ignition (heat) and that the amount of oxygen is kept to a minimum we can help to prevent the fires and explosions.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343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346712" y="5525361"/>
            <a:ext cx="4574985" cy="799038"/>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When should a permit be used?</a:t>
            </a:r>
          </a:p>
          <a:p>
            <a:pPr marL="0" indent="0">
              <a:spcBef>
                <a:spcPct val="20000"/>
              </a:spcBef>
              <a:buNone/>
            </a:pPr>
            <a:r>
              <a:rPr lang="en-GB" altLang="en-US" b="1">
                <a:latin typeface="Arial" panose="020B0604020202020204" pitchFamily="34" charset="0"/>
                <a:cs typeface="Arial" panose="020B0604020202020204" pitchFamily="34" charset="0"/>
              </a:rPr>
              <a:t>Q: Who should sign the permit?</a:t>
            </a:r>
          </a:p>
          <a:p>
            <a:endParaRPr lang="en-GB"/>
          </a:p>
        </p:txBody>
      </p:sp>
      <p:sp>
        <p:nvSpPr>
          <p:cNvPr id="4" name="Title 3"/>
          <p:cNvSpPr>
            <a:spLocks noGrp="1"/>
          </p:cNvSpPr>
          <p:nvPr>
            <p:ph type="title"/>
          </p:nvPr>
        </p:nvSpPr>
        <p:spPr/>
        <p:txBody>
          <a:bodyPr/>
          <a:lstStyle/>
          <a:p>
            <a:r>
              <a:rPr lang="en-GB"/>
              <a:t>Permit To Work Systems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03/15 </a:t>
            </a:r>
          </a:p>
        </p:txBody>
      </p:sp>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0" y="3379958"/>
            <a:ext cx="4199611" cy="256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429" y="3379958"/>
            <a:ext cx="3737155" cy="214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 y="886968"/>
            <a:ext cx="4346713" cy="2492990"/>
          </a:xfrm>
          <a:prstGeom prst="rect">
            <a:avLst/>
          </a:prstGeom>
          <a:noFill/>
        </p:spPr>
        <p:txBody>
          <a:bodyPr wrap="square" numCol="1" rtlCol="0">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Written permit-to-work systems are normally reserved for occasions when the potential risk is high, for example; hot works, excavations, confined spaces, electricity, under ground and over ground services.</a:t>
            </a: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When the permits to work are used in the work place their use should be covered during the induction training of all employees and contractors. </a:t>
            </a: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Permit to work systems normally use pre-printed forms, listing specific checks/ or actions required. For example; locations of underground services or emergency procedures. </a:t>
            </a:r>
          </a:p>
        </p:txBody>
      </p:sp>
      <p:sp>
        <p:nvSpPr>
          <p:cNvPr id="14" name="Rectangle 13"/>
          <p:cNvSpPr/>
          <p:nvPr/>
        </p:nvSpPr>
        <p:spPr>
          <a:xfrm>
            <a:off x="4569015" y="886968"/>
            <a:ext cx="4572000" cy="2492990"/>
          </a:xfrm>
          <a:prstGeom prst="rect">
            <a:avLst/>
          </a:prstGeom>
        </p:spPr>
        <p:txBody>
          <a:bodyPr>
            <a:spAutoFit/>
          </a:bodyPr>
          <a:lstStyle/>
          <a:p>
            <a:pPr marL="171450" lvl="0" indent="-171450">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Prior to works starting a permit-to-work must be signed by an experienced, trained and authorised person. For example a site manger. </a:t>
            </a:r>
          </a:p>
          <a:p>
            <a:pPr marL="171450" lvl="0" indent="-171450">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No-one should be in a position to authorise a permit themselves to do works. </a:t>
            </a:r>
          </a:p>
          <a:p>
            <a:pPr marL="171450" lvl="0" indent="-171450">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A permit will include details of the work to be done and what is involved, including all precautions required and emergency procedures. </a:t>
            </a:r>
          </a:p>
          <a:p>
            <a:pPr marL="171450" lvl="0" indent="-171450">
              <a:buFont typeface="Arial" panose="020B0604020202020204" pitchFamily="34" charset="0"/>
              <a:buChar char="•"/>
            </a:pPr>
            <a:r>
              <a:rPr lang="en-GB" sz="1200">
                <a:solidFill>
                  <a:prstClr val="black"/>
                </a:solidFill>
                <a:latin typeface="Arial" panose="020B0604020202020204" pitchFamily="34" charset="0"/>
                <a:cs typeface="Arial" panose="020B0604020202020204" pitchFamily="34" charset="0"/>
              </a:rPr>
              <a:t>A crucial point of principal is that no permit should be issued unless the persons issuing and receiving have personally satisfied themselves that the permit is properly made out, and have visited the scene of the work and verified that the specified precautions are in place. </a:t>
            </a:r>
          </a:p>
        </p:txBody>
      </p:sp>
    </p:spTree>
    <p:extLst>
      <p:ext uri="{BB962C8B-B14F-4D97-AF65-F5344CB8AC3E}">
        <p14:creationId xmlns:p14="http://schemas.microsoft.com/office/powerpoint/2010/main" val="108812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5129" y="2230587"/>
            <a:ext cx="3023616" cy="2261616"/>
          </a:xfrm>
        </p:spPr>
      </p:pic>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7360" y="886968"/>
            <a:ext cx="2889504" cy="1633728"/>
          </a:xfrm>
        </p:spPr>
      </p:pic>
      <p:sp>
        <p:nvSpPr>
          <p:cNvPr id="4" name="Title 3"/>
          <p:cNvSpPr>
            <a:spLocks noGrp="1"/>
          </p:cNvSpPr>
          <p:nvPr>
            <p:ph type="title"/>
          </p:nvPr>
        </p:nvSpPr>
        <p:spPr/>
        <p:txBody>
          <a:bodyPr/>
          <a:lstStyle/>
          <a:p>
            <a:r>
              <a:rPr lang="en-GB">
                <a:latin typeface="Arial" panose="020B0604020202020204" pitchFamily="34" charset="0"/>
                <a:cs typeface="Arial" panose="020B0604020202020204" pitchFamily="34" charset="0"/>
              </a:rPr>
              <a:t>Compressed Air</a:t>
            </a:r>
          </a:p>
        </p:txBody>
      </p:sp>
      <p:sp>
        <p:nvSpPr>
          <p:cNvPr id="5" name="Content Placeholder 4"/>
          <p:cNvSpPr>
            <a:spLocks noGrp="1"/>
          </p:cNvSpPr>
          <p:nvPr>
            <p:ph sz="half" idx="13"/>
          </p:nvPr>
        </p:nvSpPr>
        <p:spPr>
          <a:xfrm>
            <a:off x="4572000" y="4588161"/>
            <a:ext cx="4572000" cy="1688352"/>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What should you do before breaking joints?</a:t>
            </a:r>
          </a:p>
          <a:p>
            <a:pPr marL="0" indent="0">
              <a:spcBef>
                <a:spcPct val="50000"/>
              </a:spcBef>
              <a:buNone/>
            </a:pPr>
            <a:r>
              <a:rPr lang="en-GB" altLang="en-US" sz="1400" b="1">
                <a:latin typeface="Arial" panose="020B0604020202020204" pitchFamily="34" charset="0"/>
                <a:cs typeface="Arial" panose="020B0604020202020204" pitchFamily="34" charset="0"/>
              </a:rPr>
              <a:t>Q. Why should you keep hose lengths to a minimum ?</a:t>
            </a:r>
          </a:p>
          <a:p>
            <a:pPr marL="0" indent="0">
              <a:spcBef>
                <a:spcPct val="50000"/>
              </a:spcBef>
              <a:buNone/>
            </a:pPr>
            <a:r>
              <a:rPr lang="en-GB" altLang="en-US" sz="1400" b="1">
                <a:latin typeface="Arial" panose="020B0604020202020204" pitchFamily="34" charset="0"/>
                <a:cs typeface="Arial" panose="020B0604020202020204" pitchFamily="34" charset="0"/>
              </a:rPr>
              <a:t>Q. Where should you bleed the air supply from?</a:t>
            </a:r>
          </a:p>
          <a:p>
            <a:endParaRPr lang="en-GB"/>
          </a:p>
        </p:txBody>
      </p:sp>
      <p:sp>
        <p:nvSpPr>
          <p:cNvPr id="6" name="Date Placeholder 4"/>
          <p:cNvSpPr txBox="1">
            <a:spLocks/>
          </p:cNvSpPr>
          <p:nvPr/>
        </p:nvSpPr>
        <p:spPr>
          <a:xfrm>
            <a:off x="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01/03  </a:t>
            </a:r>
          </a:p>
        </p:txBody>
      </p:sp>
      <p:sp>
        <p:nvSpPr>
          <p:cNvPr id="2" name="Rectangle 1"/>
          <p:cNvSpPr/>
          <p:nvPr/>
        </p:nvSpPr>
        <p:spPr>
          <a:xfrm>
            <a:off x="0" y="886968"/>
            <a:ext cx="4572000" cy="5373779"/>
          </a:xfrm>
          <a:prstGeom prst="rect">
            <a:avLst/>
          </a:prstGeom>
        </p:spPr>
        <p:txBody>
          <a:bodyPr>
            <a:spAutoFit/>
          </a:bodyPr>
          <a:lstStyle/>
          <a:p>
            <a:pPr>
              <a:lnSpc>
                <a:spcPct val="120000"/>
              </a:lnSpc>
            </a:pPr>
            <a:r>
              <a:rPr lang="en-GB" altLang="en-US" sz="1100">
                <a:latin typeface="Arial" panose="020B0604020202020204" pitchFamily="34" charset="0"/>
                <a:cs typeface="Arial" panose="020B0604020202020204" pitchFamily="34" charset="0"/>
              </a:rPr>
              <a:t>Compressors are a common site on most construction sites and are used for many different activities</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Compressed air must not be used for any purpose other than that which it is intended for.</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Compressed air should never be directed towards any person – it can cause </a:t>
            </a:r>
            <a:r>
              <a:rPr lang="en-GB" altLang="en-US" sz="1100" b="1">
                <a:latin typeface="Arial" panose="020B0604020202020204" pitchFamily="34" charset="0"/>
                <a:cs typeface="Arial" panose="020B0604020202020204" pitchFamily="34" charset="0"/>
              </a:rPr>
              <a:t>serious</a:t>
            </a:r>
            <a:r>
              <a:rPr lang="en-GB" altLang="en-US" sz="1100">
                <a:latin typeface="Arial" panose="020B0604020202020204" pitchFamily="34" charset="0"/>
                <a:cs typeface="Arial" panose="020B0604020202020204" pitchFamily="34" charset="0"/>
              </a:rPr>
              <a:t> injuries.</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Always ensure that the pressure in the lines has been relieved prior to breaking joints. Shut off the air supply and bleed the line from the tool end prior to disconnecting.</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Check all connections are the safety clip type and whip checks have been placed at every joint, compressor to airline, airline to airline and airline to tool.</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Check hoses and joints are clean and free from  moisture prior to use</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If ear  or eye protection is necessary make sure it is worn.</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Do not leave hoses lying around and keep hose lengths to a minimum to reduce tripping hazards.</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Keep all personnel not directly involved in the activity away from the work area.</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If any repairs are required ensure they are carried out by a competent person and to an acceptable standard.  Do not try to repair or re-end damaged hose.</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Ensure access/egress is kept clear of hoses wherever possible. Set up compressor such that there is access around the machine.</a:t>
            </a:r>
          </a:p>
          <a:p>
            <a:pPr marL="171450" indent="-171450">
              <a:lnSpc>
                <a:spcPct val="120000"/>
              </a:lnSpc>
              <a:buFont typeface="Arial" panose="020B0604020202020204" pitchFamily="34" charset="0"/>
              <a:buChar char="•"/>
            </a:pPr>
            <a:r>
              <a:rPr lang="en-GB" altLang="en-US" sz="1100">
                <a:latin typeface="Arial" panose="020B0604020202020204" pitchFamily="34" charset="0"/>
                <a:cs typeface="Arial" panose="020B0604020202020204" pitchFamily="34" charset="0"/>
              </a:rPr>
              <a:t>Keep compressor clean and ensure that the hitch, stand and brakes are in good order.</a:t>
            </a:r>
          </a:p>
        </p:txBody>
      </p:sp>
    </p:spTree>
    <p:extLst>
      <p:ext uri="{BB962C8B-B14F-4D97-AF65-F5344CB8AC3E}">
        <p14:creationId xmlns:p14="http://schemas.microsoft.com/office/powerpoint/2010/main" val="282720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0" y="897239"/>
            <a:ext cx="4574985" cy="5386115"/>
          </a:xfrm>
        </p:spPr>
        <p:txBody>
          <a:bodyPr>
            <a:noAutofit/>
          </a:bodyPr>
          <a:lstStyle/>
          <a:p>
            <a:pPr>
              <a:lnSpc>
                <a:spcPct val="100000"/>
              </a:lnSpc>
            </a:pPr>
            <a:r>
              <a:rPr lang="en-GB" altLang="en-US" sz="1200">
                <a:latin typeface="Arial" panose="020B0604020202020204" pitchFamily="34" charset="0"/>
                <a:cs typeface="Arial" panose="020B0604020202020204" pitchFamily="34" charset="0"/>
              </a:rPr>
              <a:t>Hazards should be avoided through engineering or administrative controls. If those controls are not available or unfeasible, personal protective equipment should be used to put a barrier between you and the hazard.</a:t>
            </a:r>
          </a:p>
          <a:p>
            <a:pPr>
              <a:lnSpc>
                <a:spcPct val="100000"/>
              </a:lnSpc>
            </a:pPr>
            <a:r>
              <a:rPr lang="en-GB" altLang="en-US" sz="1200">
                <a:latin typeface="Arial" panose="020B0604020202020204" pitchFamily="34" charset="0"/>
                <a:cs typeface="Arial" panose="020B0604020202020204" pitchFamily="34" charset="0"/>
              </a:rPr>
              <a:t>Personal Protective Equipment or PPE as we know it, is our last barrier of defence.  There are many types of PPE but most fall into the following areas</a:t>
            </a:r>
            <a:endParaRPr lang="en-GB" altLang="en-US" sz="1200" i="1">
              <a:latin typeface="Arial" panose="020B0604020202020204" pitchFamily="34" charset="0"/>
              <a:cs typeface="Arial" panose="020B0604020202020204" pitchFamily="34" charset="0"/>
            </a:endParaRPr>
          </a:p>
          <a:p>
            <a:pPr>
              <a:lnSpc>
                <a:spcPct val="100000"/>
              </a:lnSpc>
            </a:pPr>
            <a:r>
              <a:rPr lang="en-GB" altLang="en-US" sz="1200" i="1">
                <a:latin typeface="Arial" panose="020B0604020202020204" pitchFamily="34" charset="0"/>
                <a:cs typeface="Arial" panose="020B0604020202020204" pitchFamily="34" charset="0"/>
              </a:rPr>
              <a:t>Hard Hats</a:t>
            </a:r>
            <a:r>
              <a:rPr lang="en-GB" altLang="en-US" sz="1200">
                <a:latin typeface="Arial" panose="020B0604020202020204" pitchFamily="34" charset="0"/>
                <a:cs typeface="Arial" panose="020B0604020202020204" pitchFamily="34" charset="0"/>
              </a:rPr>
              <a:t> – Designed to meet EN 397 and must be worn in hazardous areas.  All sites are “hard hat areas” Make sure you have a hard hat, it is clean, in good condition and is not a borrowed.  You do not know if it has been damaged</a:t>
            </a:r>
          </a:p>
          <a:p>
            <a:pPr>
              <a:lnSpc>
                <a:spcPct val="100000"/>
              </a:lnSpc>
            </a:pPr>
            <a:r>
              <a:rPr lang="en-GB" altLang="en-US" sz="1200" i="1">
                <a:latin typeface="Arial" panose="020B0604020202020204" pitchFamily="34" charset="0"/>
                <a:cs typeface="Arial" panose="020B0604020202020204" pitchFamily="34" charset="0"/>
              </a:rPr>
              <a:t>Goggles/Safety Glasses</a:t>
            </a:r>
            <a:r>
              <a:rPr lang="en-GB" altLang="en-US" sz="1200">
                <a:latin typeface="Arial" panose="020B0604020202020204" pitchFamily="34" charset="0"/>
                <a:cs typeface="Arial" panose="020B0604020202020204" pitchFamily="34" charset="0"/>
              </a:rPr>
              <a:t> – Designed to meet BS EN 166 (various categories depending on use).  You get 70% of information from your eyes  Wear your safety glasses to protect your eyesight.</a:t>
            </a:r>
          </a:p>
          <a:p>
            <a:pPr>
              <a:lnSpc>
                <a:spcPct val="100000"/>
              </a:lnSpc>
            </a:pPr>
            <a:r>
              <a:rPr lang="en-GB" altLang="en-US" sz="1200" i="1">
                <a:latin typeface="Arial" panose="020B0604020202020204" pitchFamily="34" charset="0"/>
                <a:cs typeface="Arial" panose="020B0604020202020204" pitchFamily="34" charset="0"/>
              </a:rPr>
              <a:t>Ear Defenders</a:t>
            </a:r>
            <a:r>
              <a:rPr lang="en-GB" altLang="en-US" sz="1200">
                <a:latin typeface="Arial" panose="020B0604020202020204" pitchFamily="34" charset="0"/>
                <a:cs typeface="Arial" panose="020B0604020202020204" pitchFamily="34" charset="0"/>
              </a:rPr>
              <a:t> –Designed to reduce to below 85dB, the level of sound you are subjected to. Your Company will have selected suitable defenders.  Wear them to prevent short and long term hearing loss.</a:t>
            </a:r>
          </a:p>
          <a:p>
            <a:pPr>
              <a:lnSpc>
                <a:spcPct val="100000"/>
              </a:lnSpc>
            </a:pPr>
            <a:r>
              <a:rPr lang="en-GB" altLang="en-US" sz="1200" i="1">
                <a:latin typeface="Arial" panose="020B0604020202020204" pitchFamily="34" charset="0"/>
                <a:cs typeface="Arial" panose="020B0604020202020204" pitchFamily="34" charset="0"/>
              </a:rPr>
              <a:t>Jacket/Leggings</a:t>
            </a:r>
            <a:r>
              <a:rPr lang="en-GB" altLang="en-US" sz="1200">
                <a:latin typeface="Arial" panose="020B0604020202020204" pitchFamily="34" charset="0"/>
                <a:cs typeface="Arial" panose="020B0604020202020204" pitchFamily="34" charset="0"/>
              </a:rPr>
              <a:t> – Designed to meet BS EN 471 class 3 or PR EN 343 Class 1.  Can be supplied in Saturn Yellow or Hi-Vis Orange.  To be worn to protect you from the weather and conditions and for others to be able to see you</a:t>
            </a:r>
          </a:p>
          <a:p>
            <a:pPr>
              <a:lnSpc>
                <a:spcPct val="100000"/>
              </a:lnSpc>
            </a:pPr>
            <a:r>
              <a:rPr lang="en-GB" altLang="en-US" sz="1200" i="1">
                <a:latin typeface="Arial" panose="020B0604020202020204" pitchFamily="34" charset="0"/>
                <a:cs typeface="Arial" panose="020B0604020202020204" pitchFamily="34" charset="0"/>
              </a:rPr>
              <a:t>Gloves</a:t>
            </a:r>
            <a:r>
              <a:rPr lang="en-GB" altLang="en-US" sz="1200">
                <a:latin typeface="Arial" panose="020B0604020202020204" pitchFamily="34" charset="0"/>
                <a:cs typeface="Arial" panose="020B0604020202020204" pitchFamily="34" charset="0"/>
              </a:rPr>
              <a:t> – Many types of gloves are available.  Use the correct type supplied to stop cement burns, contact dermatitis, cold, wet, vibration, sores and abrasions</a:t>
            </a:r>
          </a:p>
          <a:p>
            <a:pPr>
              <a:lnSpc>
                <a:spcPct val="100000"/>
              </a:lnSpc>
            </a:pPr>
            <a:r>
              <a:rPr lang="en-GB" altLang="en-US" sz="1200" i="1">
                <a:latin typeface="Arial" panose="020B0604020202020204" pitchFamily="34" charset="0"/>
                <a:cs typeface="Arial" panose="020B0604020202020204" pitchFamily="34" charset="0"/>
              </a:rPr>
              <a:t>Safety Footwear</a:t>
            </a:r>
            <a:r>
              <a:rPr lang="en-GB" altLang="en-US" sz="1200">
                <a:latin typeface="Arial" panose="020B0604020202020204" pitchFamily="34" charset="0"/>
                <a:cs typeface="Arial" panose="020B0604020202020204" pitchFamily="34" charset="0"/>
              </a:rPr>
              <a:t> – Designed to meet BS EN 345 or BS EN 346.  To be worn at all times in designated areas.  The boots must have a protective toecap and protective soleplate.</a:t>
            </a:r>
          </a:p>
          <a:p>
            <a:pPr>
              <a:lnSpc>
                <a:spcPct val="100000"/>
              </a:lnSpc>
            </a:pPr>
            <a:endParaRPr lang="en-GB" altLang="en-US" sz="1200" b="1">
              <a:latin typeface="Arial" panose="020B0604020202020204" pitchFamily="34" charset="0"/>
              <a:cs typeface="Arial" panose="020B0604020202020204" pitchFamily="34" charset="0"/>
            </a:endParaRPr>
          </a:p>
          <a:p>
            <a:pPr>
              <a:lnSpc>
                <a:spcPct val="100000"/>
              </a:lnSpc>
            </a:pPr>
            <a:endParaRPr lang="en-GB" sz="120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a:t>PPE</a:t>
            </a:r>
          </a:p>
        </p:txBody>
      </p:sp>
      <p:sp>
        <p:nvSpPr>
          <p:cNvPr id="10" name="Rectangle 9"/>
          <p:cNvSpPr/>
          <p:nvPr/>
        </p:nvSpPr>
        <p:spPr>
          <a:xfrm>
            <a:off x="4486347" y="5388378"/>
            <a:ext cx="4572000" cy="954107"/>
          </a:xfrm>
          <a:prstGeom prst="rect">
            <a:avLst/>
          </a:prstGeom>
        </p:spPr>
        <p:txBody>
          <a:bodyPr>
            <a:spAutoFit/>
          </a:bodyPr>
          <a:lstStyle/>
          <a:p>
            <a:r>
              <a:rPr lang="en-GB" altLang="en-US" sz="1400" b="1">
                <a:latin typeface="Arial" panose="020B0604020202020204" pitchFamily="34" charset="0"/>
                <a:cs typeface="Arial" panose="020B0604020202020204" pitchFamily="34" charset="0"/>
              </a:rPr>
              <a:t>Q: “From where should you get your PPE?”</a:t>
            </a:r>
          </a:p>
          <a:p>
            <a:r>
              <a:rPr lang="en-GB" altLang="en-US" sz="1400" b="1">
                <a:latin typeface="Arial" panose="020B0604020202020204" pitchFamily="34" charset="0"/>
                <a:cs typeface="Arial" panose="020B0604020202020204" pitchFamily="34" charset="0"/>
              </a:rPr>
              <a:t>Q: “How often should you check your PPE?”</a:t>
            </a:r>
          </a:p>
          <a:p>
            <a:r>
              <a:rPr lang="en-GB" altLang="en-US" sz="1400" b="1">
                <a:latin typeface="Arial" panose="020B0604020202020204" pitchFamily="34" charset="0"/>
                <a:cs typeface="Arial" panose="020B0604020202020204" pitchFamily="34" charset="0"/>
              </a:rPr>
              <a:t>Q: “Where does your brain acquire most of </a:t>
            </a:r>
            <a:br>
              <a:rPr lang="en-GB" altLang="en-US" sz="1400" b="1">
                <a:latin typeface="Arial" panose="020B0604020202020204" pitchFamily="34" charset="0"/>
                <a:cs typeface="Arial" panose="020B0604020202020204" pitchFamily="34" charset="0"/>
              </a:rPr>
            </a:br>
            <a:r>
              <a:rPr lang="en-GB" altLang="en-US" sz="1400" b="1">
                <a:latin typeface="Arial" panose="020B0604020202020204" pitchFamily="34" charset="0"/>
                <a:cs typeface="Arial" panose="020B0604020202020204" pitchFamily="34" charset="0"/>
              </a:rPr>
              <a:t>      its information from?”</a:t>
            </a:r>
          </a:p>
        </p:txBody>
      </p:sp>
      <p:sp>
        <p:nvSpPr>
          <p:cNvPr id="3" name="Rectangle 2"/>
          <p:cNvSpPr/>
          <p:nvPr/>
        </p:nvSpPr>
        <p:spPr>
          <a:xfrm>
            <a:off x="7164197" y="897239"/>
            <a:ext cx="1979801" cy="3139321"/>
          </a:xfrm>
          <a:prstGeom prst="rect">
            <a:avLst/>
          </a:prstGeom>
        </p:spPr>
        <p:txBody>
          <a:bodyPr wrap="square">
            <a:spAutoFit/>
          </a:bodyPr>
          <a:lstStyle/>
          <a:p>
            <a:pPr algn="ctr">
              <a:buNone/>
            </a:pPr>
            <a:r>
              <a:rPr lang="en-GB" altLang="en-US" sz="1600" b="1" u="sng">
                <a:latin typeface="Arial" panose="020B0604020202020204" pitchFamily="34" charset="0"/>
                <a:cs typeface="Arial" panose="020B0604020202020204" pitchFamily="34" charset="0"/>
              </a:rPr>
              <a:t>Did You Know?</a:t>
            </a:r>
          </a:p>
          <a:p>
            <a:pPr algn="ctr">
              <a:buNone/>
            </a:pPr>
            <a:r>
              <a:rPr lang="en-GB" altLang="en-US" sz="1400">
                <a:latin typeface="Arial" panose="020B0604020202020204" pitchFamily="34" charset="0"/>
                <a:cs typeface="Arial" panose="020B0604020202020204" pitchFamily="34" charset="0"/>
              </a:rPr>
              <a:t>You have a ‘duty’ to </a:t>
            </a:r>
          </a:p>
          <a:p>
            <a:pPr algn="ctr"/>
            <a:r>
              <a:rPr lang="en-GB" altLang="en-US" sz="1400">
                <a:latin typeface="Arial" panose="020B0604020202020204" pitchFamily="34" charset="0"/>
                <a:cs typeface="Arial" panose="020B0604020202020204" pitchFamily="34" charset="0"/>
              </a:rPr>
              <a:t>1. Use any PPE  issued to you</a:t>
            </a:r>
          </a:p>
          <a:p>
            <a:pPr algn="ctr"/>
            <a:r>
              <a:rPr lang="en-GB" altLang="en-US" sz="1400">
                <a:latin typeface="Arial" panose="020B0604020202020204" pitchFamily="34" charset="0"/>
                <a:cs typeface="Arial" panose="020B0604020202020204" pitchFamily="34" charset="0"/>
              </a:rPr>
              <a:t>2. Report any loss or defects.</a:t>
            </a:r>
          </a:p>
          <a:p>
            <a:pPr algn="ctr"/>
            <a:r>
              <a:rPr lang="en-GB" altLang="en-US" sz="1400">
                <a:latin typeface="Arial" panose="020B0604020202020204" pitchFamily="34" charset="0"/>
                <a:cs typeface="Arial" panose="020B0604020202020204" pitchFamily="34" charset="0"/>
              </a:rPr>
              <a:t>3. Do not loan it to others.</a:t>
            </a:r>
          </a:p>
          <a:p>
            <a:pPr algn="ctr"/>
            <a:r>
              <a:rPr lang="en-GB" altLang="en-US" sz="1400">
                <a:latin typeface="Arial" panose="020B0604020202020204" pitchFamily="34" charset="0"/>
                <a:cs typeface="Arial" panose="020B0604020202020204" pitchFamily="34" charset="0"/>
              </a:rPr>
              <a:t>4. Keep you PPE clean and in good repair.</a:t>
            </a:r>
          </a:p>
          <a:p>
            <a:pPr algn="ctr"/>
            <a:r>
              <a:rPr lang="en-GB" altLang="en-US" sz="1400">
                <a:latin typeface="Arial" panose="020B0604020202020204" pitchFamily="34" charset="0"/>
                <a:cs typeface="Arial" panose="020B0604020202020204" pitchFamily="34" charset="0"/>
              </a:rPr>
              <a:t>5. Personnel Protective Equipment 2002 </a:t>
            </a:r>
            <a:r>
              <a:rPr lang="en-GB" altLang="en-US" sz="1400" err="1">
                <a:latin typeface="Arial" panose="020B0604020202020204" pitchFamily="34" charset="0"/>
                <a:cs typeface="Arial" panose="020B0604020202020204" pitchFamily="34" charset="0"/>
              </a:rPr>
              <a:t>Regs</a:t>
            </a:r>
            <a:endParaRPr lang="en-GB" altLang="en-US" sz="1400">
              <a:latin typeface="Arial" panose="020B0604020202020204" pitchFamily="34" charset="0"/>
              <a:cs typeface="Arial" panose="020B0604020202020204" pitchFamily="34" charset="0"/>
            </a:endParaRPr>
          </a:p>
        </p:txBody>
      </p:sp>
      <p:sp>
        <p:nvSpPr>
          <p:cNvPr id="8" name="TextBox 7"/>
          <p:cNvSpPr txBox="1"/>
          <p:nvPr/>
        </p:nvSpPr>
        <p:spPr>
          <a:xfrm>
            <a:off x="257964" y="6506308"/>
            <a:ext cx="1477108" cy="215444"/>
          </a:xfrm>
          <a:prstGeom prst="rect">
            <a:avLst/>
          </a:prstGeom>
          <a:noFill/>
        </p:spPr>
        <p:txBody>
          <a:bodyPr wrap="square" rtlCol="0">
            <a:spAutoFit/>
          </a:bodyPr>
          <a:lstStyle/>
          <a:p>
            <a:r>
              <a:rPr lang="en-GB" sz="800">
                <a:solidFill>
                  <a:schemeClr val="bg1"/>
                </a:solidFill>
              </a:rPr>
              <a:t>Tool box Talk No: 03/16</a:t>
            </a:r>
          </a:p>
        </p:txBody>
      </p:sp>
      <p:pic>
        <p:nvPicPr>
          <p:cNvPr id="2" name="Picture 1"/>
          <p:cNvPicPr>
            <a:picLocks noChangeAspect="1"/>
          </p:cNvPicPr>
          <p:nvPr/>
        </p:nvPicPr>
        <p:blipFill>
          <a:blip r:embed="rId2"/>
          <a:stretch>
            <a:fillRect/>
          </a:stretch>
        </p:blipFill>
        <p:spPr>
          <a:xfrm>
            <a:off x="4586414" y="886968"/>
            <a:ext cx="2577784" cy="4545442"/>
          </a:xfrm>
          <a:prstGeom prst="rect">
            <a:avLst/>
          </a:prstGeom>
        </p:spPr>
      </p:pic>
    </p:spTree>
    <p:extLst>
      <p:ext uri="{BB962C8B-B14F-4D97-AF65-F5344CB8AC3E}">
        <p14:creationId xmlns:p14="http://schemas.microsoft.com/office/powerpoint/2010/main" val="2778665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nSpc>
                <a:spcPct val="100000"/>
              </a:lnSpc>
              <a:buNone/>
            </a:pPr>
            <a:r>
              <a:rPr lang="en-GB" altLang="en-US" sz="1200">
                <a:latin typeface="Arial" panose="020B0604020202020204" pitchFamily="34" charset="0"/>
                <a:cs typeface="Arial" panose="020B0604020202020204" pitchFamily="34" charset="0"/>
              </a:rPr>
              <a:t>If you use a damaged harness, or it is used incorrectly, you risk falling from height and being severely injured. People working below you are also at risk.</a:t>
            </a:r>
          </a:p>
          <a:p>
            <a:pPr marL="0" indent="0" algn="just">
              <a:lnSpc>
                <a:spcPct val="100000"/>
              </a:lnSpc>
              <a:spcBef>
                <a:spcPts val="450"/>
              </a:spcBef>
              <a:buNone/>
              <a:defRPr/>
            </a:pPr>
            <a:r>
              <a:rPr lang="en-GB" sz="1200" b="1">
                <a:latin typeface="Arial" pitchFamily="34" charset="0"/>
                <a:cs typeface="Arial" pitchFamily="34" charset="0"/>
              </a:rPr>
              <a:t>Inspect the harness carefully for:</a:t>
            </a:r>
          </a:p>
          <a:p>
            <a:pPr algn="just">
              <a:lnSpc>
                <a:spcPct val="100000"/>
              </a:lnSpc>
              <a:spcBef>
                <a:spcPts val="225"/>
              </a:spcBef>
              <a:defRPr/>
            </a:pPr>
            <a:r>
              <a:rPr lang="en-GB" sz="1200">
                <a:latin typeface="Arial" pitchFamily="34" charset="0"/>
                <a:cs typeface="Arial" pitchFamily="34" charset="0"/>
              </a:rPr>
              <a:t>Cuts at the edges</a:t>
            </a:r>
          </a:p>
          <a:p>
            <a:pPr algn="just">
              <a:lnSpc>
                <a:spcPct val="100000"/>
              </a:lnSpc>
              <a:spcBef>
                <a:spcPts val="225"/>
              </a:spcBef>
              <a:defRPr/>
            </a:pPr>
            <a:r>
              <a:rPr lang="en-GB" sz="1200">
                <a:latin typeface="Arial" pitchFamily="34" charset="0"/>
                <a:cs typeface="Arial" pitchFamily="34" charset="0"/>
              </a:rPr>
              <a:t>Surface abrasion across the face of the webbing</a:t>
            </a:r>
          </a:p>
          <a:p>
            <a:pPr algn="just">
              <a:lnSpc>
                <a:spcPct val="100000"/>
              </a:lnSpc>
              <a:spcBef>
                <a:spcPts val="225"/>
              </a:spcBef>
              <a:defRPr/>
            </a:pPr>
            <a:r>
              <a:rPr lang="en-GB" sz="1200">
                <a:latin typeface="Arial" pitchFamily="34" charset="0"/>
                <a:cs typeface="Arial" pitchFamily="34" charset="0"/>
              </a:rPr>
              <a:t>Damage to stitching</a:t>
            </a:r>
          </a:p>
          <a:p>
            <a:pPr algn="just">
              <a:lnSpc>
                <a:spcPct val="100000"/>
              </a:lnSpc>
              <a:spcBef>
                <a:spcPts val="225"/>
              </a:spcBef>
              <a:defRPr/>
            </a:pPr>
            <a:r>
              <a:rPr lang="en-GB" sz="1200">
                <a:latin typeface="Arial" pitchFamily="34" charset="0"/>
                <a:cs typeface="Arial" pitchFamily="34" charset="0"/>
              </a:rPr>
              <a:t>Any knot other than those intended by the manufacturer. </a:t>
            </a:r>
          </a:p>
          <a:p>
            <a:pPr algn="just">
              <a:lnSpc>
                <a:spcPct val="100000"/>
              </a:lnSpc>
              <a:spcBef>
                <a:spcPts val="225"/>
              </a:spcBef>
              <a:defRPr/>
            </a:pPr>
            <a:r>
              <a:rPr lang="en-GB" sz="1200">
                <a:latin typeface="Arial" pitchFamily="34" charset="0"/>
                <a:cs typeface="Arial" pitchFamily="34" charset="0"/>
              </a:rPr>
              <a:t>Chemical attack (flaking of the surface or a change to the colour of the fibres.</a:t>
            </a:r>
          </a:p>
          <a:p>
            <a:pPr algn="just">
              <a:lnSpc>
                <a:spcPct val="100000"/>
              </a:lnSpc>
              <a:spcBef>
                <a:spcPts val="225"/>
              </a:spcBef>
              <a:defRPr/>
            </a:pPr>
            <a:r>
              <a:rPr lang="en-GB" sz="1200">
                <a:latin typeface="Arial" pitchFamily="34" charset="0"/>
                <a:cs typeface="Arial" pitchFamily="34" charset="0"/>
              </a:rPr>
              <a:t>Contamination (e.g. with dirt, grit, sand, etc.) which may result in internal or external abrasion. </a:t>
            </a:r>
          </a:p>
          <a:p>
            <a:pPr>
              <a:lnSpc>
                <a:spcPct val="100000"/>
              </a:lnSpc>
              <a:spcBef>
                <a:spcPts val="225"/>
              </a:spcBef>
              <a:defRPr/>
            </a:pPr>
            <a:r>
              <a:rPr lang="en-GB" sz="1200">
                <a:latin typeface="Arial" pitchFamily="34" charset="0"/>
                <a:cs typeface="Arial" pitchFamily="34" charset="0"/>
              </a:rPr>
              <a:t>Defects and damage to D-rings, karabiners, grommets &amp; buckles</a:t>
            </a:r>
          </a:p>
          <a:p>
            <a:pPr>
              <a:lnSpc>
                <a:spcPct val="100000"/>
              </a:lnSpc>
              <a:spcBef>
                <a:spcPts val="225"/>
              </a:spcBef>
              <a:defRPr/>
            </a:pPr>
            <a:r>
              <a:rPr lang="en-GB" sz="1200">
                <a:latin typeface="Arial" pitchFamily="34" charset="0"/>
                <a:cs typeface="Arial" pitchFamily="34" charset="0"/>
              </a:rPr>
              <a:t>Any bends or other kinds of distortions</a:t>
            </a:r>
          </a:p>
          <a:p>
            <a:pPr>
              <a:lnSpc>
                <a:spcPct val="100000"/>
              </a:lnSpc>
              <a:spcBef>
                <a:spcPts val="225"/>
              </a:spcBef>
              <a:defRPr/>
            </a:pPr>
            <a:r>
              <a:rPr lang="en-GB" sz="1200">
                <a:latin typeface="Arial" pitchFamily="34" charset="0"/>
                <a:cs typeface="Arial" pitchFamily="34" charset="0"/>
              </a:rPr>
              <a:t>Worn or sharp edges,  Any sign of a crack or break</a:t>
            </a:r>
          </a:p>
          <a:p>
            <a:pPr>
              <a:lnSpc>
                <a:spcPct val="100000"/>
              </a:lnSpc>
              <a:spcBef>
                <a:spcPts val="225"/>
              </a:spcBef>
              <a:defRPr/>
            </a:pPr>
            <a:r>
              <a:rPr lang="en-GB" sz="1200">
                <a:latin typeface="Arial" pitchFamily="34" charset="0"/>
                <a:cs typeface="Arial" pitchFamily="34" charset="0"/>
              </a:rPr>
              <a:t>Looseness </a:t>
            </a:r>
          </a:p>
          <a:p>
            <a:pPr>
              <a:lnSpc>
                <a:spcPct val="100000"/>
              </a:lnSpc>
              <a:spcBef>
                <a:spcPts val="450"/>
              </a:spcBef>
            </a:pPr>
            <a:r>
              <a:rPr lang="en-GB" altLang="en-US" sz="1200">
                <a:latin typeface="Arial" panose="020B0604020202020204" pitchFamily="34" charset="0"/>
                <a:cs typeface="Arial" panose="020B0604020202020204" pitchFamily="34" charset="0"/>
              </a:rPr>
              <a:t>Harness MUST have a current 6-monthly Thorough Examination with  a copy of the test certificate on site.</a:t>
            </a:r>
          </a:p>
          <a:p>
            <a:pPr>
              <a:lnSpc>
                <a:spcPct val="100000"/>
              </a:lnSpc>
              <a:spcBef>
                <a:spcPts val="450"/>
              </a:spcBef>
            </a:pPr>
            <a:r>
              <a:rPr lang="en-GB" altLang="en-US" sz="1200">
                <a:latin typeface="Arial" panose="020B0604020202020204" pitchFamily="34" charset="0"/>
                <a:cs typeface="Arial" panose="020B0604020202020204" pitchFamily="34" charset="0"/>
              </a:rPr>
              <a:t>Inspect items daily and record on Daily Plant Inspection Sheets</a:t>
            </a:r>
          </a:p>
          <a:p>
            <a:pPr>
              <a:lnSpc>
                <a:spcPct val="100000"/>
              </a:lnSpc>
              <a:spcBef>
                <a:spcPts val="450"/>
              </a:spcBef>
            </a:pPr>
            <a:r>
              <a:rPr lang="en-GB" altLang="en-US" sz="1200">
                <a:latin typeface="Arial" panose="020B0604020202020204" pitchFamily="34" charset="0"/>
                <a:cs typeface="Arial" panose="020B0604020202020204" pitchFamily="34" charset="0"/>
              </a:rPr>
              <a:t>Taking care of the harness prolongs its life &amp; makes it easier to see damage at an early stage.</a:t>
            </a:r>
          </a:p>
          <a:p>
            <a:pPr>
              <a:lnSpc>
                <a:spcPct val="100000"/>
              </a:lnSpc>
              <a:spcBef>
                <a:spcPts val="450"/>
              </a:spcBef>
            </a:pPr>
            <a:r>
              <a:rPr lang="en-GB" altLang="en-US" sz="1200">
                <a:latin typeface="Arial" panose="020B0604020202020204" pitchFamily="34" charset="0"/>
                <a:cs typeface="Arial" panose="020B0604020202020204" pitchFamily="34" charset="0"/>
              </a:rPr>
              <a:t>Store in a dry, well ventilated place. Hang it up - do not store it on the floor or in a bucket</a:t>
            </a:r>
          </a:p>
          <a:p>
            <a:endParaRPr lang="en-GB"/>
          </a:p>
        </p:txBody>
      </p:sp>
      <p:sp>
        <p:nvSpPr>
          <p:cNvPr id="3" name="Content Placeholder 2"/>
          <p:cNvSpPr>
            <a:spLocks noGrp="1"/>
          </p:cNvSpPr>
          <p:nvPr>
            <p:ph sz="half" idx="2"/>
          </p:nvPr>
        </p:nvSpPr>
        <p:spPr>
          <a:xfrm>
            <a:off x="4569015" y="897240"/>
            <a:ext cx="4574985" cy="2307875"/>
          </a:xfrm>
        </p:spPr>
        <p:txBody>
          <a:bodyPr/>
          <a:lstStyle/>
          <a:p>
            <a:pPr marL="0" indent="0" algn="just">
              <a:lnSpc>
                <a:spcPct val="100000"/>
              </a:lnSpc>
              <a:buNone/>
              <a:defRPr/>
            </a:pPr>
            <a:r>
              <a:rPr lang="en-GB" sz="1200" b="1">
                <a:latin typeface="Arial" pitchFamily="34" charset="0"/>
                <a:cs typeface="Arial" pitchFamily="34" charset="0"/>
              </a:rPr>
              <a:t>Make sure the harness is fitted correctly</a:t>
            </a:r>
          </a:p>
          <a:p>
            <a:pPr>
              <a:lnSpc>
                <a:spcPct val="100000"/>
              </a:lnSpc>
              <a:spcBef>
                <a:spcPts val="450"/>
              </a:spcBef>
              <a:defRPr/>
            </a:pPr>
            <a:r>
              <a:rPr lang="en-GB" sz="1200">
                <a:latin typeface="Arial" pitchFamily="34" charset="0"/>
                <a:cs typeface="Arial" pitchFamily="34" charset="0"/>
              </a:rPr>
              <a:t>Ensure that all clips / connectors are tightened / adjusted / attached.</a:t>
            </a:r>
          </a:p>
          <a:p>
            <a:pPr>
              <a:lnSpc>
                <a:spcPct val="100000"/>
              </a:lnSpc>
              <a:spcBef>
                <a:spcPts val="450"/>
              </a:spcBef>
              <a:defRPr/>
            </a:pPr>
            <a:r>
              <a:rPr lang="en-GB" sz="1200">
                <a:latin typeface="Arial" pitchFamily="34" charset="0"/>
                <a:cs typeface="Arial" pitchFamily="34" charset="0"/>
              </a:rPr>
              <a:t>Ensure that the webbing is adjusted to suit your body size</a:t>
            </a:r>
          </a:p>
          <a:p>
            <a:pPr>
              <a:lnSpc>
                <a:spcPct val="100000"/>
              </a:lnSpc>
              <a:spcBef>
                <a:spcPts val="450"/>
              </a:spcBef>
              <a:defRPr/>
            </a:pPr>
            <a:r>
              <a:rPr lang="en-GB" sz="1200">
                <a:latin typeface="Arial" pitchFamily="34" charset="0"/>
                <a:cs typeface="Arial" pitchFamily="34" charset="0"/>
              </a:rPr>
              <a:t>A loose harness around the legs and chest may </a:t>
            </a:r>
            <a:r>
              <a:rPr lang="en-GB" sz="1200" b="1">
                <a:latin typeface="Arial" pitchFamily="34" charset="0"/>
                <a:cs typeface="Arial" pitchFamily="34" charset="0"/>
              </a:rPr>
              <a:t>FEEL</a:t>
            </a:r>
            <a:r>
              <a:rPr lang="en-GB" sz="1200">
                <a:latin typeface="Arial" pitchFamily="34" charset="0"/>
                <a:cs typeface="Arial" pitchFamily="34" charset="0"/>
              </a:rPr>
              <a:t> more comfortable, but in the event of a fall the sudden “jerk” can cause serious damage. (especially the groin area, and internal organs!).</a:t>
            </a:r>
          </a:p>
          <a:p>
            <a:pPr algn="ctr">
              <a:spcBef>
                <a:spcPct val="0"/>
              </a:spcBef>
              <a:buFontTx/>
              <a:buNone/>
            </a:pPr>
            <a:r>
              <a:rPr lang="en-GB" altLang="en-US" sz="1400" b="1" u="sng">
                <a:latin typeface="Arial" panose="020B0604020202020204" pitchFamily="34" charset="0"/>
                <a:cs typeface="Arial" panose="020B0604020202020204" pitchFamily="34" charset="0"/>
              </a:rPr>
              <a:t>Did You Know?</a:t>
            </a:r>
          </a:p>
          <a:p>
            <a:pPr algn="ctr">
              <a:spcBef>
                <a:spcPct val="0"/>
              </a:spcBef>
              <a:buFontTx/>
              <a:buNone/>
            </a:pPr>
            <a:r>
              <a:rPr lang="en-GB" altLang="en-US" sz="1200">
                <a:latin typeface="Arial" panose="020B0604020202020204" pitchFamily="34" charset="0"/>
                <a:cs typeface="Arial" panose="020B0604020202020204" pitchFamily="34" charset="0"/>
              </a:rPr>
              <a:t>A 1mm cut in a harness’ webbing can reduce its strength by </a:t>
            </a:r>
            <a:r>
              <a:rPr lang="en-GB" altLang="en-US" sz="1200" b="1">
                <a:latin typeface="Arial" panose="020B0604020202020204" pitchFamily="34" charset="0"/>
                <a:cs typeface="Arial" panose="020B0604020202020204" pitchFamily="34" charset="0"/>
              </a:rPr>
              <a:t>40%</a:t>
            </a:r>
          </a:p>
          <a:p>
            <a:endParaRPr lang="en-GB"/>
          </a:p>
        </p:txBody>
      </p:sp>
      <p:sp>
        <p:nvSpPr>
          <p:cNvPr id="4" name="Title 3"/>
          <p:cNvSpPr>
            <a:spLocks noGrp="1"/>
          </p:cNvSpPr>
          <p:nvPr>
            <p:ph type="title"/>
          </p:nvPr>
        </p:nvSpPr>
        <p:spPr/>
        <p:txBody>
          <a:bodyPr/>
          <a:lstStyle/>
          <a:p>
            <a:r>
              <a:rPr lang="en-GB"/>
              <a:t>Fall Arrest Systems</a:t>
            </a:r>
          </a:p>
        </p:txBody>
      </p:sp>
      <p:sp>
        <p:nvSpPr>
          <p:cNvPr id="5" name="Content Placeholder 4"/>
          <p:cNvSpPr>
            <a:spLocks noGrp="1"/>
          </p:cNvSpPr>
          <p:nvPr>
            <p:ph sz="half" idx="13"/>
          </p:nvPr>
        </p:nvSpPr>
        <p:spPr>
          <a:xfrm>
            <a:off x="4572000" y="4695080"/>
            <a:ext cx="4572000" cy="1606263"/>
          </a:xfrm>
        </p:spPr>
        <p:txBody>
          <a:bodyPr/>
          <a:lstStyle/>
          <a:p>
            <a:pPr marL="0" indent="0">
              <a:buNone/>
              <a:defRPr/>
            </a:pPr>
            <a:r>
              <a:rPr lang="en-US" sz="1400" b="1">
                <a:latin typeface="Arial" pitchFamily="34" charset="0"/>
                <a:cs typeface="Arial" pitchFamily="34" charset="0"/>
              </a:rPr>
              <a:t>Q. What damage would you look for when inspecting a harness?</a:t>
            </a:r>
          </a:p>
          <a:p>
            <a:pPr marL="0" indent="0">
              <a:buNone/>
              <a:defRPr/>
            </a:pPr>
            <a:r>
              <a:rPr lang="en-US" sz="1400" b="1">
                <a:latin typeface="Arial" pitchFamily="34" charset="0"/>
                <a:cs typeface="Arial" pitchFamily="34" charset="0"/>
              </a:rPr>
              <a:t>Q. Why shouldn’t strong detergents or jet washes be used to clean harnesses?</a:t>
            </a:r>
          </a:p>
          <a:p>
            <a:pPr marL="0" indent="0">
              <a:buNone/>
              <a:defRPr/>
            </a:pPr>
            <a:r>
              <a:rPr lang="en-US" sz="1400" b="1">
                <a:latin typeface="Arial" pitchFamily="34" charset="0"/>
                <a:cs typeface="Arial" pitchFamily="34" charset="0"/>
              </a:rPr>
              <a:t>Q. Why should you never wear a loose fitting harness?</a:t>
            </a:r>
          </a:p>
          <a:p>
            <a:endParaRPr lang="en-GB"/>
          </a:p>
        </p:txBody>
      </p:sp>
      <p:sp>
        <p:nvSpPr>
          <p:cNvPr id="6" name="Date Placeholder 4"/>
          <p:cNvSpPr txBox="1">
            <a:spLocks/>
          </p:cNvSpPr>
          <p:nvPr/>
        </p:nvSpPr>
        <p:spPr>
          <a:xfrm>
            <a:off x="0" y="646123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03/17 </a:t>
            </a:r>
          </a:p>
        </p:txBody>
      </p:sp>
      <p:pic>
        <p:nvPicPr>
          <p:cNvPr id="7" name="Picture 6"/>
          <p:cNvPicPr>
            <a:picLocks noChangeAspect="1"/>
          </p:cNvPicPr>
          <p:nvPr/>
        </p:nvPicPr>
        <p:blipFill>
          <a:blip r:embed="rId2"/>
          <a:stretch>
            <a:fillRect/>
          </a:stretch>
        </p:blipFill>
        <p:spPr>
          <a:xfrm>
            <a:off x="5547259" y="3098241"/>
            <a:ext cx="2619990" cy="1649852"/>
          </a:xfrm>
          <a:prstGeom prst="rect">
            <a:avLst/>
          </a:prstGeom>
        </p:spPr>
      </p:pic>
    </p:spTree>
    <p:extLst>
      <p:ext uri="{BB962C8B-B14F-4D97-AF65-F5344CB8AC3E}">
        <p14:creationId xmlns:p14="http://schemas.microsoft.com/office/powerpoint/2010/main" val="3185739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718" y="88777"/>
            <a:ext cx="5263605" cy="769441"/>
          </a:xfrm>
          <a:prstGeom prst="rect">
            <a:avLst/>
          </a:prstGeom>
          <a:noFill/>
        </p:spPr>
        <p:txBody>
          <a:bodyPr wrap="square" rtlCol="0">
            <a:spAutoFit/>
          </a:bodyPr>
          <a:lstStyle/>
          <a:p>
            <a:r>
              <a:rPr lang="en-GB" sz="4400">
                <a:solidFill>
                  <a:schemeClr val="bg1"/>
                </a:solidFill>
              </a:rPr>
              <a:t>Pre- Start Checks</a:t>
            </a:r>
          </a:p>
        </p:txBody>
      </p:sp>
      <p:sp>
        <p:nvSpPr>
          <p:cNvPr id="4" name="TextBox 3"/>
          <p:cNvSpPr txBox="1"/>
          <p:nvPr/>
        </p:nvSpPr>
        <p:spPr>
          <a:xfrm>
            <a:off x="257964" y="6506308"/>
            <a:ext cx="1477108" cy="215444"/>
          </a:xfrm>
          <a:prstGeom prst="rect">
            <a:avLst/>
          </a:prstGeom>
          <a:noFill/>
        </p:spPr>
        <p:txBody>
          <a:bodyPr wrap="square" rtlCol="0">
            <a:spAutoFit/>
          </a:bodyPr>
          <a:lstStyle/>
          <a:p>
            <a:r>
              <a:rPr lang="en-GB" sz="800">
                <a:solidFill>
                  <a:schemeClr val="bg1"/>
                </a:solidFill>
              </a:rPr>
              <a:t>Tool box Talk No: 03/18</a:t>
            </a:r>
          </a:p>
        </p:txBody>
      </p:sp>
      <p:sp>
        <p:nvSpPr>
          <p:cNvPr id="5" name="TextBox 4"/>
          <p:cNvSpPr txBox="1"/>
          <p:nvPr/>
        </p:nvSpPr>
        <p:spPr>
          <a:xfrm>
            <a:off x="0" y="858218"/>
            <a:ext cx="4343400" cy="1569660"/>
          </a:xfrm>
          <a:prstGeom prst="rect">
            <a:avLst/>
          </a:prstGeom>
          <a:noFill/>
        </p:spPr>
        <p:txBody>
          <a:bodyPr wrap="square" rtlCol="0">
            <a:spAutoFit/>
          </a:bodyP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All hand tools, equipment, machinery, plant &amp; vehicles should be subject to daily pre–start checks.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Never use anything without checking first it is safe to use.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Lorries have daily pre-start tick box list which must be done before it is driven.</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When walking up to any machinery visual checks can be completed by looking around the machinery and looking for any signs of vandalism, damage &amp; oil leaks.      </a:t>
            </a:r>
          </a:p>
        </p:txBody>
      </p:sp>
    </p:spTree>
    <p:extLst>
      <p:ext uri="{BB962C8B-B14F-4D97-AF65-F5344CB8AC3E}">
        <p14:creationId xmlns:p14="http://schemas.microsoft.com/office/powerpoint/2010/main" val="2890859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997892" cy="5404103"/>
          </a:xfrm>
        </p:spPr>
        <p:txBody>
          <a:bodyPr>
            <a:noAutofit/>
          </a:bodyPr>
          <a:lstStyle/>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 COSHH stands for Control Of Substances Hazardous to Health. It is a law which governs the way we use substances that might be harmful to us or other people.</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Many things that we encounter everyday are hazardous to health. Substances that fall under these regulations include fuel, oils, greases, cement, welding fumes, wood dust, and even some bacteria. They can enter the body through inhalation, ingestion, injection or absorption through the skin.</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Any substance that you use on site that might harm your health must have a COSHH assessment carried out on it before you use it.</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A COSHH assessment will tell you how the substance could harm you and what you need to do in order to make sure it doesn’t.</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Your supervisor should tell you before you use any new substance what the hazard is and how you can avoid it. Ways to protect yourself might include things such as only using the product outside, keeping the lid on the container, wearing gloves, wearing glasses and not smoking when using the product.</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Always read the label on any substance before you use it. The label will also tell you how to use a substance.</a:t>
            </a:r>
          </a:p>
          <a:p>
            <a:pPr>
              <a:lnSpc>
                <a:spcPct val="100000"/>
              </a:lnSpc>
              <a:spcBef>
                <a:spcPct val="50000"/>
              </a:spcBef>
              <a:buFontTx/>
              <a:buChar char="•"/>
            </a:pPr>
            <a:r>
              <a:rPr lang="en-US" altLang="en-US" sz="1200">
                <a:latin typeface="Arial" panose="020B0604020202020204" pitchFamily="34" charset="0"/>
                <a:cs typeface="Arial" panose="020B0604020202020204" pitchFamily="34" charset="0"/>
              </a:rPr>
              <a:t> Always wash your hands before eating or drinking even if you have been wearing gloves</a:t>
            </a:r>
          </a:p>
          <a:p>
            <a:pPr>
              <a:lnSpc>
                <a:spcPct val="100000"/>
              </a:lnSpc>
              <a:spcBef>
                <a:spcPct val="50000"/>
              </a:spcBef>
              <a:buFontTx/>
              <a:buChar char="•"/>
            </a:pPr>
            <a:r>
              <a:rPr lang="en-GB" altLang="en-US" sz="1200">
                <a:latin typeface="Arial" panose="020B0604020202020204" pitchFamily="34" charset="0"/>
                <a:cs typeface="Arial" panose="020B0604020202020204" pitchFamily="34" charset="0"/>
              </a:rPr>
              <a:t>If any substance is taken from its original container and put in a new one the new container must be labelled. This is so people know what they are using. </a:t>
            </a:r>
          </a:p>
          <a:p>
            <a:pPr algn="ctr">
              <a:spcBef>
                <a:spcPct val="20000"/>
              </a:spcBef>
            </a:pPr>
            <a:endParaRPr lang="en-GB" altLang="en-US" b="1"/>
          </a:p>
          <a:p>
            <a:pPr>
              <a:spcBef>
                <a:spcPct val="50000"/>
              </a:spcBef>
              <a:buFontTx/>
              <a:buChar char="•"/>
            </a:pPr>
            <a:endParaRPr lang="en-GB" altLang="en-US"/>
          </a:p>
        </p:txBody>
      </p:sp>
      <p:sp>
        <p:nvSpPr>
          <p:cNvPr id="5" name="Content Placeholder 4"/>
          <p:cNvSpPr>
            <a:spLocks noGrp="1"/>
          </p:cNvSpPr>
          <p:nvPr>
            <p:ph sz="half" idx="2"/>
          </p:nvPr>
        </p:nvSpPr>
        <p:spPr>
          <a:xfrm>
            <a:off x="5020752" y="4908938"/>
            <a:ext cx="4123248" cy="1382134"/>
          </a:xfrm>
        </p:spPr>
        <p:txBody>
          <a:bodyPr>
            <a:normAutofit/>
          </a:bodyPr>
          <a:lstStyle/>
          <a:p>
            <a:pPr marL="0" indent="0">
              <a:spcBef>
                <a:spcPct val="20000"/>
              </a:spcBef>
              <a:buNone/>
            </a:pPr>
            <a:r>
              <a:rPr lang="en-GB" altLang="en-US" sz="1400" b="1">
                <a:latin typeface="Arial" panose="020B0604020202020204" pitchFamily="34" charset="0"/>
                <a:cs typeface="Arial" panose="020B0604020202020204" pitchFamily="34" charset="0"/>
              </a:rPr>
              <a:t>Q: ‘What is COSHH?’</a:t>
            </a:r>
          </a:p>
          <a:p>
            <a:pPr marL="0" indent="0">
              <a:spcBef>
                <a:spcPct val="20000"/>
              </a:spcBef>
              <a:buNone/>
            </a:pPr>
            <a:r>
              <a:rPr lang="en-GB" altLang="en-US" sz="1400" b="1">
                <a:latin typeface="Arial" panose="020B0604020202020204" pitchFamily="34" charset="0"/>
                <a:cs typeface="Arial" panose="020B0604020202020204" pitchFamily="34" charset="0"/>
              </a:rPr>
              <a:t>Q: ‘What will a COSHH assessment tell you?’</a:t>
            </a:r>
          </a:p>
          <a:p>
            <a:pPr marL="0" indent="0">
              <a:spcBef>
                <a:spcPct val="20000"/>
              </a:spcBef>
              <a:buNone/>
            </a:pPr>
            <a:r>
              <a:rPr lang="en-GB" altLang="en-US" sz="1400" b="1">
                <a:latin typeface="Arial" panose="020B0604020202020204" pitchFamily="34" charset="0"/>
                <a:cs typeface="Arial" panose="020B0604020202020204" pitchFamily="34" charset="0"/>
              </a:rPr>
              <a:t>Q: ‘Name three ways a COSHH assessment might tell you to protect yourself?’</a:t>
            </a:r>
          </a:p>
        </p:txBody>
      </p:sp>
      <p:sp>
        <p:nvSpPr>
          <p:cNvPr id="4" name="Title 3"/>
          <p:cNvSpPr>
            <a:spLocks noGrp="1"/>
          </p:cNvSpPr>
          <p:nvPr>
            <p:ph type="title"/>
          </p:nvPr>
        </p:nvSpPr>
        <p:spPr/>
        <p:txBody>
          <a:bodyPr/>
          <a:lstStyle/>
          <a:p>
            <a:r>
              <a:rPr lang="en-GB"/>
              <a:t>COSHH</a:t>
            </a:r>
          </a:p>
        </p:txBody>
      </p:sp>
      <p:sp>
        <p:nvSpPr>
          <p:cNvPr id="6" name="Date Placeholder 4"/>
          <p:cNvSpPr txBox="1">
            <a:spLocks/>
          </p:cNvSpPr>
          <p:nvPr/>
        </p:nvSpPr>
        <p:spPr>
          <a:xfrm>
            <a:off x="0" y="643684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04/01 </a:t>
            </a:r>
          </a:p>
        </p:txBody>
      </p:sp>
      <p:sp>
        <p:nvSpPr>
          <p:cNvPr id="3" name="TextBox 2"/>
          <p:cNvSpPr txBox="1"/>
          <p:nvPr/>
        </p:nvSpPr>
        <p:spPr>
          <a:xfrm>
            <a:off x="5020752" y="886968"/>
            <a:ext cx="4123248"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Every year approximately 12,000 people are diagnosed with illnesses caused by exposure to hazardous substances.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275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6226" y="886968"/>
            <a:ext cx="1771484" cy="996881"/>
          </a:xfrm>
          <a:prstGeom prst="rect">
            <a:avLst/>
          </a:prstGeom>
        </p:spPr>
      </p:pic>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426226" y="1883849"/>
            <a:ext cx="1978982" cy="1485401"/>
          </a:xfrm>
        </p:spPr>
      </p:pic>
      <p:pic>
        <p:nvPicPr>
          <p:cNvPr id="7" name="Picture 17" descr="untitled"/>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bwMode="auto">
          <a:xfrm>
            <a:off x="5883914" y="886968"/>
            <a:ext cx="3263720" cy="248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a:t>Protecting Hands &amp; Feet</a:t>
            </a:r>
          </a:p>
        </p:txBody>
      </p:sp>
      <p:sp>
        <p:nvSpPr>
          <p:cNvPr id="5" name="Content Placeholder 4"/>
          <p:cNvSpPr>
            <a:spLocks noGrp="1"/>
          </p:cNvSpPr>
          <p:nvPr>
            <p:ph sz="half" idx="13"/>
          </p:nvPr>
        </p:nvSpPr>
        <p:spPr>
          <a:xfrm>
            <a:off x="0" y="886968"/>
            <a:ext cx="4572000" cy="8628093"/>
          </a:xfrm>
        </p:spPr>
        <p:txBody>
          <a:bodyPr/>
          <a:lstStyle/>
          <a:p>
            <a:r>
              <a:rPr lang="en-GB" altLang="en-US" sz="1200">
                <a:latin typeface="Arial" panose="020B0604020202020204" pitchFamily="34" charset="0"/>
                <a:cs typeface="Arial" panose="020B0604020202020204" pitchFamily="34" charset="0"/>
              </a:rPr>
              <a:t>The majority of accidents that happen in the piling industry involve hands and feet (see ‘Did You Know?’)</a:t>
            </a:r>
          </a:p>
          <a:p>
            <a:r>
              <a:rPr lang="en-GB" altLang="en-US" sz="1200">
                <a:latin typeface="Arial" panose="020B0604020202020204" pitchFamily="34" charset="0"/>
                <a:cs typeface="Arial" panose="020B0604020202020204" pitchFamily="34" charset="0"/>
              </a:rPr>
              <a:t>Hands and feet are frequently injured because we use them for so many things. Because we use them all the time we forget about them and do not look after them.</a:t>
            </a:r>
          </a:p>
          <a:p>
            <a:r>
              <a:rPr lang="en-GB" altLang="en-US" sz="1200">
                <a:latin typeface="Arial" panose="020B0604020202020204" pitchFamily="34" charset="0"/>
                <a:cs typeface="Arial" panose="020B0604020202020204" pitchFamily="34" charset="0"/>
              </a:rPr>
              <a:t>The most common injuries to hands are cuts and crushes. The best way to stop these injuries is to keep your hands out of the way. If you can’t keep your hands out of the way make sure you are wearing gloves and look at where you are putting your hands, is there anything sharp, or anything that might move and trap you?</a:t>
            </a:r>
          </a:p>
          <a:p>
            <a:r>
              <a:rPr lang="en-GB" altLang="en-US" sz="1200">
                <a:latin typeface="Arial" panose="020B0604020202020204" pitchFamily="34" charset="0"/>
                <a:cs typeface="Arial" panose="020B0604020202020204" pitchFamily="34" charset="0"/>
              </a:rPr>
              <a:t>The most common injuries to feet are caused by dropping things on them, or by tripping over things. Good housekeeping will mean that you are less likely to fall over things and using the correct manual handling techniques will mean you are less likely to drop things on your feet. Safety boots with steel toecaps and midsoles, are only to be worn.</a:t>
            </a:r>
          </a:p>
          <a:p>
            <a:r>
              <a:rPr lang="en-GB" altLang="en-US" sz="1200">
                <a:latin typeface="Arial" panose="020B0604020202020204" pitchFamily="34" charset="0"/>
                <a:cs typeface="Arial" panose="020B0604020202020204" pitchFamily="34" charset="0"/>
              </a:rPr>
              <a:t>Remember wearing gloves and boots will also help to protect your skin from harmful chemicals like concrete, oil, grease and fuels. These chemicals can cause your skin to react giving you uncomfortable rashes or even dermatitis. Dermatitis is a permanent condition which in severe cases can be disabling. </a:t>
            </a:r>
          </a:p>
          <a:p>
            <a:endParaRPr lang="en-GB"/>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04/02 </a:t>
            </a:r>
          </a:p>
        </p:txBody>
      </p:sp>
      <p:sp>
        <p:nvSpPr>
          <p:cNvPr id="3" name="TextBox 2"/>
          <p:cNvSpPr txBox="1"/>
          <p:nvPr/>
        </p:nvSpPr>
        <p:spPr>
          <a:xfrm>
            <a:off x="4426226" y="3590541"/>
            <a:ext cx="4717773"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Over half of the serious injuries reported to the FPS involve hands and feet. </a:t>
            </a:r>
            <a:endParaRPr lang="en-GB" sz="1200">
              <a:latin typeface="Arial" panose="020B0604020202020204" pitchFamily="34" charset="0"/>
              <a:cs typeface="Arial" panose="020B0604020202020204" pitchFamily="34" charset="0"/>
            </a:endParaRPr>
          </a:p>
        </p:txBody>
      </p:sp>
      <p:sp>
        <p:nvSpPr>
          <p:cNvPr id="10" name="TextBox 9"/>
          <p:cNvSpPr txBox="1"/>
          <p:nvPr/>
        </p:nvSpPr>
        <p:spPr>
          <a:xfrm>
            <a:off x="4572001" y="4839434"/>
            <a:ext cx="4571999" cy="1169551"/>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What is the most common type of injury in piling?</a:t>
            </a:r>
          </a:p>
          <a:p>
            <a:r>
              <a:rPr lang="en-GB" sz="1400" b="1">
                <a:latin typeface="Arial" panose="020B0604020202020204" pitchFamily="34" charset="0"/>
                <a:cs typeface="Arial" panose="020B0604020202020204" pitchFamily="34" charset="0"/>
              </a:rPr>
              <a:t>Q. Why do hands and feet get injured more?</a:t>
            </a:r>
          </a:p>
          <a:p>
            <a:r>
              <a:rPr lang="en-GB" sz="1400" b="1">
                <a:latin typeface="Arial" panose="020B0604020202020204" pitchFamily="34" charset="0"/>
                <a:cs typeface="Arial" panose="020B0604020202020204" pitchFamily="34" charset="0"/>
              </a:rPr>
              <a:t>Q. How can good housekeeping help prevent injuring yourself?</a:t>
            </a:r>
          </a:p>
        </p:txBody>
      </p:sp>
    </p:spTree>
    <p:extLst>
      <p:ext uri="{BB962C8B-B14F-4D97-AF65-F5344CB8AC3E}">
        <p14:creationId xmlns:p14="http://schemas.microsoft.com/office/powerpoint/2010/main" val="1315534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70"/>
            <a:ext cx="4559078" cy="4082596"/>
          </a:xfrm>
        </p:spPr>
        <p:txBody>
          <a:bodyPr>
            <a:noAutofit/>
          </a:bodyPr>
          <a:lstStyle/>
          <a:p>
            <a:r>
              <a:rPr lang="en-GB" altLang="en-US" sz="1200">
                <a:latin typeface="Arial" panose="020B0604020202020204" pitchFamily="34" charset="0"/>
                <a:cs typeface="Arial" panose="020B0604020202020204" pitchFamily="34" charset="0"/>
              </a:rPr>
              <a:t>Dermatitis is caused by the skin coming into contact with certain substances.  It is NOT infectious.</a:t>
            </a:r>
          </a:p>
          <a:p>
            <a:r>
              <a:rPr lang="en-GB" altLang="en-US" sz="1200">
                <a:latin typeface="Arial" panose="020B0604020202020204" pitchFamily="34" charset="0"/>
                <a:cs typeface="Arial" panose="020B0604020202020204" pitchFamily="34" charset="0"/>
              </a:rPr>
              <a:t>Some things might affect you almost the first day you use them, some might take weeks, months or years to surface.</a:t>
            </a:r>
          </a:p>
          <a:p>
            <a:r>
              <a:rPr lang="en-GB" altLang="en-US" sz="1200">
                <a:latin typeface="Arial" panose="020B0604020202020204" pitchFamily="34" charset="0"/>
                <a:cs typeface="Arial" panose="020B0604020202020204" pitchFamily="34" charset="0"/>
              </a:rPr>
              <a:t>Read the labels on any substance before use.</a:t>
            </a:r>
          </a:p>
          <a:p>
            <a:r>
              <a:rPr lang="en-GB" altLang="en-US" sz="1200">
                <a:latin typeface="Arial" panose="020B0604020202020204" pitchFamily="34" charset="0"/>
                <a:cs typeface="Arial" panose="020B0604020202020204" pitchFamily="34" charset="0"/>
              </a:rPr>
              <a:t>Dermatitis could affect your health, livelihood, family and social life.</a:t>
            </a:r>
          </a:p>
          <a:p>
            <a:r>
              <a:rPr lang="en-GB" altLang="en-US" sz="1200">
                <a:latin typeface="Arial" panose="020B0604020202020204" pitchFamily="34" charset="0"/>
                <a:cs typeface="Arial" panose="020B0604020202020204" pitchFamily="34" charset="0"/>
              </a:rPr>
              <a:t>Use barrier cream on hands &amp; arms.</a:t>
            </a:r>
          </a:p>
          <a:p>
            <a:r>
              <a:rPr lang="en-GB" altLang="en-US" sz="1200">
                <a:latin typeface="Arial" panose="020B0604020202020204" pitchFamily="34" charset="0"/>
                <a:cs typeface="Arial" panose="020B0604020202020204" pitchFamily="34" charset="0"/>
              </a:rPr>
              <a:t>Wear the appropriate PPE, especially gloves.</a:t>
            </a:r>
          </a:p>
          <a:p>
            <a:r>
              <a:rPr lang="en-GB" altLang="en-US" sz="1200">
                <a:latin typeface="Arial" panose="020B0604020202020204" pitchFamily="34" charset="0"/>
                <a:cs typeface="Arial" panose="020B0604020202020204" pitchFamily="34" charset="0"/>
              </a:rPr>
              <a:t>Always wash your hands before eating, before and after using the toilet.</a:t>
            </a:r>
          </a:p>
          <a:p>
            <a:r>
              <a:rPr lang="en-GB" altLang="en-US" sz="1200">
                <a:latin typeface="Arial" panose="020B0604020202020204" pitchFamily="34" charset="0"/>
                <a:cs typeface="Arial" panose="020B0604020202020204" pitchFamily="34" charset="0"/>
              </a:rPr>
              <a:t>If you must smoke, then avoid doing so with dirty hands.</a:t>
            </a:r>
          </a:p>
          <a:p>
            <a:r>
              <a:rPr lang="en-GB" altLang="en-US" sz="1200">
                <a:latin typeface="Arial" panose="020B0604020202020204" pitchFamily="34" charset="0"/>
                <a:cs typeface="Arial" panose="020B0604020202020204" pitchFamily="34" charset="0"/>
              </a:rPr>
              <a:t>Clean eating areas immediately after each break.</a:t>
            </a:r>
          </a:p>
          <a:p>
            <a:r>
              <a:rPr lang="en-GB" altLang="en-US" sz="1200">
                <a:latin typeface="Arial" panose="020B0604020202020204" pitchFamily="34" charset="0"/>
                <a:cs typeface="Arial" panose="020B0604020202020204" pitchFamily="34" charset="0"/>
              </a:rPr>
              <a:t>Dispose of waste food properly or you will attract vermin.</a:t>
            </a:r>
          </a:p>
          <a:p>
            <a:r>
              <a:rPr lang="en-GB" altLang="en-US" sz="1200">
                <a:latin typeface="Arial" panose="020B0604020202020204" pitchFamily="34" charset="0"/>
                <a:cs typeface="Arial" panose="020B0604020202020204" pitchFamily="34" charset="0"/>
              </a:rPr>
              <a:t>Rats can transmit Weil’s disease.</a:t>
            </a:r>
          </a:p>
          <a:p>
            <a:r>
              <a:rPr lang="en-GB" altLang="en-US" sz="1200">
                <a:latin typeface="Arial" panose="020B0604020202020204" pitchFamily="34" charset="0"/>
                <a:cs typeface="Arial" panose="020B0604020202020204" pitchFamily="34" charset="0"/>
              </a:rPr>
              <a:t>Please leave welfare facilities as you would wish to find them.</a:t>
            </a:r>
          </a:p>
          <a:p>
            <a:r>
              <a:rPr lang="en-GB" altLang="en-US" sz="1200">
                <a:latin typeface="Arial" panose="020B0604020202020204" pitchFamily="34" charset="0"/>
                <a:cs typeface="Arial" panose="020B0604020202020204" pitchFamily="34" charset="0"/>
              </a:rPr>
              <a:t>Do not wear oil contaminated clothing next to your skin.</a:t>
            </a:r>
          </a:p>
          <a:p>
            <a:r>
              <a:rPr lang="en-GB" altLang="en-US" sz="1200">
                <a:latin typeface="Arial" panose="020B0604020202020204" pitchFamily="34" charset="0"/>
                <a:cs typeface="Arial" panose="020B0604020202020204" pitchFamily="34" charset="0"/>
              </a:rPr>
              <a:t>If you have cuts or sores, then keep them covered.</a:t>
            </a:r>
          </a:p>
          <a:p>
            <a:endParaRPr lang="en-GB" altLang="en-US" b="1"/>
          </a:p>
          <a:p>
            <a:endParaRPr lang="en-GB"/>
          </a:p>
        </p:txBody>
      </p:sp>
      <p:pic>
        <p:nvPicPr>
          <p:cNvPr id="7" name="Content Placeholder 6"/>
          <p:cNvPicPr>
            <a:picLocks noGrp="1" noChangeAspect="1"/>
          </p:cNvPicPr>
          <p:nvPr>
            <p:ph sz="half" idx="2"/>
          </p:nvPr>
        </p:nvPicPr>
        <p:blipFill>
          <a:blip r:embed="rId2"/>
          <a:stretch>
            <a:fillRect/>
          </a:stretch>
        </p:blipFill>
        <p:spPr>
          <a:xfrm>
            <a:off x="7301948" y="1578841"/>
            <a:ext cx="1842052" cy="2515210"/>
          </a:xfrm>
          <a:prstGeom prst="rect">
            <a:avLst/>
          </a:prstGeom>
        </p:spPr>
      </p:pic>
      <p:sp>
        <p:nvSpPr>
          <p:cNvPr id="4" name="Title 3"/>
          <p:cNvSpPr>
            <a:spLocks noGrp="1"/>
          </p:cNvSpPr>
          <p:nvPr>
            <p:ph type="title"/>
          </p:nvPr>
        </p:nvSpPr>
        <p:spPr/>
        <p:txBody>
          <a:bodyPr/>
          <a:lstStyle/>
          <a:p>
            <a:r>
              <a:rPr lang="en-GB"/>
              <a:t>Personal Hygiene</a:t>
            </a:r>
          </a:p>
        </p:txBody>
      </p:sp>
      <p:sp>
        <p:nvSpPr>
          <p:cNvPr id="5" name="Content Placeholder 4"/>
          <p:cNvSpPr>
            <a:spLocks noGrp="1"/>
          </p:cNvSpPr>
          <p:nvPr>
            <p:ph sz="half" idx="13"/>
          </p:nvPr>
        </p:nvSpPr>
        <p:spPr>
          <a:xfrm>
            <a:off x="4581938" y="4575754"/>
            <a:ext cx="4572000" cy="1052765"/>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What would happen to your social life if your exposed skin was affected?</a:t>
            </a:r>
          </a:p>
        </p:txBody>
      </p:sp>
      <p:sp>
        <p:nvSpPr>
          <p:cNvPr id="6" name="Date Placeholder 4"/>
          <p:cNvSpPr txBox="1">
            <a:spLocks/>
          </p:cNvSpPr>
          <p:nvPr/>
        </p:nvSpPr>
        <p:spPr>
          <a:xfrm>
            <a:off x="11430" y="636261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04/03 </a:t>
            </a:r>
          </a:p>
        </p:txBody>
      </p:sp>
      <p:sp>
        <p:nvSpPr>
          <p:cNvPr id="3" name="TextBox 2"/>
          <p:cNvSpPr txBox="1"/>
          <p:nvPr/>
        </p:nvSpPr>
        <p:spPr>
          <a:xfrm>
            <a:off x="11430" y="5151465"/>
            <a:ext cx="4570508"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Dermatitis starts with redness, itching, scaling or blistering. If it gets worse the skin can crack and bleed and spread.</a:t>
            </a:r>
            <a:endParaRPr lang="en-GB" sz="1200">
              <a:latin typeface="Arial" panose="020B0604020202020204" pitchFamily="34" charset="0"/>
              <a:cs typeface="Arial" panose="020B0604020202020204" pitchFamily="34" charset="0"/>
            </a:endParaRPr>
          </a:p>
        </p:txBody>
      </p:sp>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762" y="2060544"/>
            <a:ext cx="2473186" cy="15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235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200">
                <a:latin typeface="Arial" panose="020B0604020202020204" pitchFamily="34" charset="0"/>
                <a:cs typeface="Arial" panose="020B0604020202020204" pitchFamily="34" charset="0"/>
              </a:rPr>
              <a:t>Manual handling injuries are very common and very easily avoided. A manual handling injury is not just straining your back, but might include dropping things on your feet or crushing and cutting your fingers with the load.</a:t>
            </a:r>
          </a:p>
          <a:p>
            <a:pPr>
              <a:lnSpc>
                <a:spcPct val="100000"/>
              </a:lnSpc>
            </a:pPr>
            <a:endParaRPr lang="en-GB" altLang="en-US" sz="1200">
              <a:latin typeface="Arial" panose="020B0604020202020204" pitchFamily="34" charset="0"/>
              <a:cs typeface="Arial" panose="020B0604020202020204" pitchFamily="34" charset="0"/>
            </a:endParaRPr>
          </a:p>
          <a:p>
            <a:pPr>
              <a:lnSpc>
                <a:spcPct val="100000"/>
              </a:lnSpc>
              <a:buFontTx/>
              <a:buChar char="•"/>
            </a:pPr>
            <a:r>
              <a:rPr lang="en-GB" altLang="en-US" sz="1200">
                <a:latin typeface="Arial" panose="020B0604020202020204" pitchFamily="34" charset="0"/>
                <a:cs typeface="Arial" panose="020B0604020202020204" pitchFamily="34" charset="0"/>
              </a:rPr>
              <a:t>Whenever possible use mechanical means to lift or carry equipment.</a:t>
            </a:r>
          </a:p>
          <a:p>
            <a:pPr>
              <a:lnSpc>
                <a:spcPct val="100000"/>
              </a:lnSpc>
              <a:buFontTx/>
              <a:buChar char="•"/>
            </a:pPr>
            <a:r>
              <a:rPr lang="en-GB" altLang="en-US" sz="1200">
                <a:latin typeface="Arial" panose="020B0604020202020204" pitchFamily="34" charset="0"/>
                <a:cs typeface="Arial" panose="020B0604020202020204" pitchFamily="34" charset="0"/>
              </a:rPr>
              <a:t>If you do need to lift something, assess the load first, if you don’t think you can lift it, </a:t>
            </a:r>
            <a:r>
              <a:rPr lang="en-GB" altLang="en-US" sz="1200" b="1" u="sng">
                <a:latin typeface="Arial" panose="020B0604020202020204" pitchFamily="34" charset="0"/>
                <a:cs typeface="Arial" panose="020B0604020202020204" pitchFamily="34" charset="0"/>
              </a:rPr>
              <a:t>ask for help</a:t>
            </a:r>
            <a:r>
              <a:rPr lang="en-GB" altLang="en-US" sz="1200">
                <a:latin typeface="Arial" panose="020B0604020202020204" pitchFamily="34" charset="0"/>
                <a:cs typeface="Arial" panose="020B0604020202020204" pitchFamily="34" charset="0"/>
              </a:rPr>
              <a:t>.</a:t>
            </a:r>
          </a:p>
          <a:p>
            <a:pPr>
              <a:lnSpc>
                <a:spcPct val="100000"/>
              </a:lnSpc>
              <a:buFontTx/>
              <a:buChar char="•"/>
            </a:pPr>
            <a:r>
              <a:rPr lang="en-GB" altLang="en-US" sz="1200">
                <a:latin typeface="Arial" panose="020B0604020202020204" pitchFamily="34" charset="0"/>
                <a:cs typeface="Arial" panose="020B0604020202020204" pitchFamily="34" charset="0"/>
              </a:rPr>
              <a:t>Remember to bend your knees and use the power in your legs to lift the load. Your legs are much stronger and less prone to injury than your back.</a:t>
            </a:r>
          </a:p>
          <a:p>
            <a:pPr>
              <a:lnSpc>
                <a:spcPct val="100000"/>
              </a:lnSpc>
              <a:buFontTx/>
              <a:buChar char="•"/>
            </a:pPr>
            <a:r>
              <a:rPr lang="en-GB" altLang="en-US" sz="1200">
                <a:latin typeface="Arial" panose="020B0604020202020204" pitchFamily="34" charset="0"/>
                <a:cs typeface="Arial" panose="020B0604020202020204" pitchFamily="34" charset="0"/>
              </a:rPr>
              <a:t>Hold the load close to your body, this reduces the strain on your back and shoulder muscles.</a:t>
            </a:r>
          </a:p>
          <a:p>
            <a:pPr>
              <a:lnSpc>
                <a:spcPct val="100000"/>
              </a:lnSpc>
              <a:buFontTx/>
              <a:buChar char="•"/>
            </a:pPr>
            <a:r>
              <a:rPr lang="en-GB" altLang="en-US" sz="1200">
                <a:latin typeface="Arial" panose="020B0604020202020204" pitchFamily="34" charset="0"/>
                <a:cs typeface="Arial" panose="020B0604020202020204" pitchFamily="34" charset="0"/>
              </a:rPr>
              <a:t>Where are you taking the load? Can you get there safely and can you put the load down? Check before you pick the load up! Make sure you have a good grip on the load, try to avoid holding things by just ‘fingertips’. If the load has sharp or jagged edges make sure you are wearing gloves to prevent your hands getting cut.</a:t>
            </a:r>
          </a:p>
          <a:p>
            <a:pPr>
              <a:lnSpc>
                <a:spcPct val="100000"/>
              </a:lnSpc>
              <a:buFontTx/>
              <a:buChar char="•"/>
            </a:pPr>
            <a:r>
              <a:rPr lang="en-GB" altLang="en-US" sz="1200">
                <a:latin typeface="Arial" panose="020B0604020202020204" pitchFamily="34" charset="0"/>
                <a:cs typeface="Arial" panose="020B0604020202020204" pitchFamily="34" charset="0"/>
              </a:rPr>
              <a:t>Try to avoid twisting your body when you are carrying a load, not only does this put a lot of strain on your back but it can also affect your balance which may in turn cause other injuries like twisted ankles.</a:t>
            </a:r>
          </a:p>
          <a:p>
            <a:pPr>
              <a:lnSpc>
                <a:spcPct val="100000"/>
              </a:lnSpc>
              <a:buFontTx/>
              <a:buChar char="•"/>
            </a:pPr>
            <a:r>
              <a:rPr lang="en-US" altLang="en-US" sz="1200">
                <a:latin typeface="Arial" panose="020B0604020202020204" pitchFamily="34" charset="0"/>
                <a:cs typeface="Arial" panose="020B0604020202020204" pitchFamily="34" charset="0"/>
              </a:rPr>
              <a:t>If more than one person is lifting make sure everyone is ready before you lift</a:t>
            </a:r>
            <a:endParaRPr lang="en-GB" altLang="en-US" sz="1200">
              <a:latin typeface="Arial" panose="020B0604020202020204" pitchFamily="34" charset="0"/>
              <a:cs typeface="Arial" panose="020B0604020202020204" pitchFamily="34" charset="0"/>
            </a:endParaRPr>
          </a:p>
          <a:p>
            <a:endParaRPr lang="en-GB"/>
          </a:p>
        </p:txBody>
      </p:sp>
      <p:sp>
        <p:nvSpPr>
          <p:cNvPr id="4" name="Title 3"/>
          <p:cNvSpPr>
            <a:spLocks noGrp="1"/>
          </p:cNvSpPr>
          <p:nvPr>
            <p:ph type="title"/>
          </p:nvPr>
        </p:nvSpPr>
        <p:spPr/>
        <p:txBody>
          <a:bodyPr/>
          <a:lstStyle/>
          <a:p>
            <a:r>
              <a:rPr lang="en-GB"/>
              <a:t>Manual Handling</a:t>
            </a: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04/04  </a:t>
            </a:r>
          </a:p>
        </p:txBody>
      </p:sp>
      <p:pic>
        <p:nvPicPr>
          <p:cNvPr id="9" name="Picture 9" descr="carrying au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72" y="1799802"/>
            <a:ext cx="21383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83152" y="5228802"/>
            <a:ext cx="4348204" cy="954107"/>
          </a:xfrm>
          <a:prstGeom prst="rect">
            <a:avLst/>
          </a:prstGeom>
        </p:spPr>
        <p:txBody>
          <a:bodyPr wrap="square">
            <a:spAutoFit/>
          </a:bodyPr>
          <a:lstStyle/>
          <a:p>
            <a:pPr>
              <a:spcBef>
                <a:spcPct val="50000"/>
              </a:spcBef>
            </a:pPr>
            <a:r>
              <a:rPr lang="en-GB" altLang="en-US" sz="1400" b="1">
                <a:latin typeface="Arial" panose="020B0604020202020204" pitchFamily="34" charset="0"/>
                <a:cs typeface="Arial" panose="020B0604020202020204" pitchFamily="34" charset="0"/>
              </a:rPr>
              <a:t>Q : What is a manual handling injury?</a:t>
            </a:r>
          </a:p>
          <a:p>
            <a:pPr>
              <a:spcBef>
                <a:spcPct val="50000"/>
              </a:spcBef>
            </a:pPr>
            <a:r>
              <a:rPr lang="en-GB" altLang="en-US" sz="1400" b="1">
                <a:latin typeface="Arial" panose="020B0604020202020204" pitchFamily="34" charset="0"/>
                <a:cs typeface="Arial" panose="020B0604020202020204" pitchFamily="34" charset="0"/>
              </a:rPr>
              <a:t>Q : How should you lift things?</a:t>
            </a:r>
          </a:p>
          <a:p>
            <a:pPr>
              <a:spcBef>
                <a:spcPct val="50000"/>
              </a:spcBef>
            </a:pPr>
            <a:r>
              <a:rPr lang="en-GB" altLang="en-US" sz="1400" b="1">
                <a:latin typeface="Arial" panose="020B0604020202020204" pitchFamily="34" charset="0"/>
                <a:cs typeface="Arial" panose="020B0604020202020204" pitchFamily="34" charset="0"/>
              </a:rPr>
              <a:t>Q : ‘What can twisting your body do?</a:t>
            </a:r>
            <a:endParaRPr lang="en-GB" altLang="en-US" sz="1400">
              <a:latin typeface="Arial" panose="020B0604020202020204" pitchFamily="34" charset="0"/>
              <a:cs typeface="Arial" panose="020B0604020202020204" pitchFamily="34" charset="0"/>
            </a:endParaRPr>
          </a:p>
        </p:txBody>
      </p:sp>
      <p:sp>
        <p:nvSpPr>
          <p:cNvPr id="5" name="TextBox 4"/>
          <p:cNvSpPr txBox="1"/>
          <p:nvPr/>
        </p:nvSpPr>
        <p:spPr>
          <a:xfrm>
            <a:off x="4570508" y="886968"/>
            <a:ext cx="4573492"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All piling companies have minor injuries caused by lifting, carrying, pushing or pulling equipment, materials and tools.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462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buFontTx/>
              <a:buChar char="•"/>
            </a:pPr>
            <a:r>
              <a:rPr lang="en-GB" altLang="en-US" sz="1200">
                <a:latin typeface="Arial" panose="020B0604020202020204" pitchFamily="34" charset="0"/>
                <a:cs typeface="Arial" panose="020B0604020202020204" pitchFamily="34" charset="0"/>
              </a:rPr>
              <a:t> Many materials used on site are potentially harmful to our skin. These are often covered by a COSHH assessment which will tell you how to use a substance safely. Before you use any new substance or material check if there is a COSHH assessment and what it says. Also read the packaging on the material as this will often tell you how to use the product safely as well.</a:t>
            </a:r>
          </a:p>
          <a:p>
            <a:pPr>
              <a:lnSpc>
                <a:spcPct val="100000"/>
              </a:lnSpc>
              <a:buFontTx/>
              <a:buChar char="•"/>
            </a:pPr>
            <a:r>
              <a:rPr lang="en-GB" altLang="en-US" sz="1200">
                <a:latin typeface="Arial" panose="020B0604020202020204" pitchFamily="34" charset="0"/>
                <a:cs typeface="Arial" panose="020B0604020202020204" pitchFamily="34" charset="0"/>
              </a:rPr>
              <a:t>One common skin disease is contact dermatitis. This can be caused by cement, greases, oils, fuels and other chemicals.</a:t>
            </a:r>
          </a:p>
          <a:p>
            <a:pPr>
              <a:lnSpc>
                <a:spcPct val="100000"/>
              </a:lnSpc>
              <a:buFontTx/>
              <a:buChar char="•"/>
            </a:pPr>
            <a:r>
              <a:rPr lang="en-GB" altLang="en-US" sz="1200">
                <a:latin typeface="Arial" panose="020B0604020202020204" pitchFamily="34" charset="0"/>
                <a:cs typeface="Arial" panose="020B0604020202020204" pitchFamily="34" charset="0"/>
              </a:rPr>
              <a:t> You may get an allergic reaction to substances, this may be a rash, swelling and/or itching.</a:t>
            </a:r>
          </a:p>
          <a:p>
            <a:pPr>
              <a:lnSpc>
                <a:spcPct val="100000"/>
              </a:lnSpc>
              <a:buFontTx/>
              <a:buChar char="•"/>
            </a:pPr>
            <a:r>
              <a:rPr lang="en-GB" altLang="en-US" sz="1200">
                <a:latin typeface="Arial" panose="020B0604020202020204" pitchFamily="34" charset="0"/>
                <a:cs typeface="Arial" panose="020B0604020202020204" pitchFamily="34" charset="0"/>
              </a:rPr>
              <a:t>You may become sensitised to a product, this means that only tiny amounts will cause you to react again.</a:t>
            </a:r>
          </a:p>
          <a:p>
            <a:pPr>
              <a:lnSpc>
                <a:spcPct val="100000"/>
              </a:lnSpc>
              <a:buFontTx/>
              <a:buChar char="•"/>
            </a:pPr>
            <a:r>
              <a:rPr lang="en-GB" altLang="en-US" sz="1200">
                <a:latin typeface="Arial" panose="020B0604020202020204" pitchFamily="34" charset="0"/>
                <a:cs typeface="Arial" panose="020B0604020202020204" pitchFamily="34" charset="0"/>
              </a:rPr>
              <a:t>Symptoms of dermatitis include itching, swelling, a rash, dryness and cracking of the skin, blisters, weeping sores and infections. If you think you have any of these symptoms tell your manager and get yourself checked by a doctor.</a:t>
            </a:r>
          </a:p>
          <a:p>
            <a:pPr>
              <a:lnSpc>
                <a:spcPct val="100000"/>
              </a:lnSpc>
              <a:buFontTx/>
              <a:buChar char="•"/>
            </a:pPr>
            <a:r>
              <a:rPr lang="en-GB" altLang="en-US" sz="1200">
                <a:latin typeface="Arial" panose="020B0604020202020204" pitchFamily="34" charset="0"/>
                <a:cs typeface="Arial" panose="020B0604020202020204" pitchFamily="34" charset="0"/>
              </a:rPr>
              <a:t>Dermatitis cannot be cured, but it can be controlled.</a:t>
            </a:r>
          </a:p>
          <a:p>
            <a:pPr>
              <a:lnSpc>
                <a:spcPct val="100000"/>
              </a:lnSpc>
              <a:buFontTx/>
              <a:buChar char="•"/>
            </a:pPr>
            <a:r>
              <a:rPr lang="en-GB" altLang="en-US" sz="1200">
                <a:latin typeface="Arial" panose="020B0604020202020204" pitchFamily="34" charset="0"/>
                <a:cs typeface="Arial" panose="020B0604020202020204" pitchFamily="34" charset="0"/>
              </a:rPr>
              <a:t>You can help to protect yourself from dermatitis by following instructions on product usage, wearing appropriate PPE and good hygiene.</a:t>
            </a:r>
          </a:p>
          <a:p>
            <a:pPr>
              <a:lnSpc>
                <a:spcPct val="100000"/>
              </a:lnSpc>
              <a:buFontTx/>
              <a:buChar char="•"/>
            </a:pPr>
            <a:r>
              <a:rPr lang="en-GB" altLang="en-US" sz="1200">
                <a:latin typeface="Arial" panose="020B0604020202020204" pitchFamily="34" charset="0"/>
                <a:cs typeface="Arial" panose="020B0604020202020204" pitchFamily="34" charset="0"/>
              </a:rPr>
              <a:t>Some situations make you more susceptible to dermatitis. These are friction, extremes of temperature, extremes of humidity and exposure to chemicals.</a:t>
            </a:r>
          </a:p>
          <a:p>
            <a:pPr>
              <a:lnSpc>
                <a:spcPct val="100000"/>
              </a:lnSpc>
              <a:buFontTx/>
              <a:buChar char="•"/>
            </a:pPr>
            <a:r>
              <a:rPr lang="en-GB" altLang="en-US" sz="1200">
                <a:latin typeface="Arial" panose="020B0604020202020204" pitchFamily="34" charset="0"/>
                <a:cs typeface="Arial" panose="020B0604020202020204" pitchFamily="34" charset="0"/>
              </a:rPr>
              <a:t>There are other skin diseases which can be caused by chemicals. These include things such as skin cancer and acne.</a:t>
            </a:r>
          </a:p>
        </p:txBody>
      </p:sp>
      <p:sp>
        <p:nvSpPr>
          <p:cNvPr id="5" name="Content Placeholder 4"/>
          <p:cNvSpPr>
            <a:spLocks noGrp="1"/>
          </p:cNvSpPr>
          <p:nvPr>
            <p:ph sz="half" idx="2"/>
          </p:nvPr>
        </p:nvSpPr>
        <p:spPr>
          <a:xfrm>
            <a:off x="4569015" y="4992161"/>
            <a:ext cx="4574985" cy="984569"/>
          </a:xfrm>
        </p:spPr>
        <p:txBody>
          <a:bodyPr>
            <a:normAutofit/>
          </a:bodyPr>
          <a:lstStyle/>
          <a:p>
            <a:pPr marL="0" indent="0">
              <a:spcBef>
                <a:spcPct val="20000"/>
              </a:spcBef>
              <a:buNone/>
            </a:pPr>
            <a:r>
              <a:rPr lang="en-GB" altLang="en-US" sz="1400" b="1">
                <a:latin typeface="Arial" panose="020B0604020202020204" pitchFamily="34" charset="0"/>
                <a:cs typeface="Arial" panose="020B0604020202020204" pitchFamily="34" charset="0"/>
              </a:rPr>
              <a:t>Q: What are some of the symptoms of dermatitis?</a:t>
            </a:r>
          </a:p>
          <a:p>
            <a:pPr marL="0" indent="0">
              <a:spcBef>
                <a:spcPct val="20000"/>
              </a:spcBef>
              <a:buNone/>
            </a:pPr>
            <a:r>
              <a:rPr lang="en-GB" altLang="en-US" sz="1400" b="1">
                <a:latin typeface="Arial" panose="020B0604020202020204" pitchFamily="34" charset="0"/>
                <a:cs typeface="Arial" panose="020B0604020202020204" pitchFamily="34" charset="0"/>
              </a:rPr>
              <a:t>Q: How can you protect your skin?</a:t>
            </a:r>
          </a:p>
          <a:p>
            <a:pPr marL="0" indent="0">
              <a:spcBef>
                <a:spcPct val="20000"/>
              </a:spcBef>
              <a:buNone/>
            </a:pPr>
            <a:r>
              <a:rPr lang="en-GB" altLang="en-US" sz="1400" b="1">
                <a:latin typeface="Arial" panose="020B0604020202020204" pitchFamily="34" charset="0"/>
                <a:cs typeface="Arial" panose="020B0604020202020204" pitchFamily="34" charset="0"/>
              </a:rPr>
              <a:t>Q: What other skin diseases could you get?</a:t>
            </a:r>
          </a:p>
          <a:p>
            <a:endParaRPr lang="en-GB"/>
          </a:p>
        </p:txBody>
      </p:sp>
      <p:sp>
        <p:nvSpPr>
          <p:cNvPr id="4" name="Title 3"/>
          <p:cNvSpPr>
            <a:spLocks noGrp="1"/>
          </p:cNvSpPr>
          <p:nvPr>
            <p:ph type="title"/>
          </p:nvPr>
        </p:nvSpPr>
        <p:spPr/>
        <p:txBody>
          <a:bodyPr/>
          <a:lstStyle/>
          <a:p>
            <a:r>
              <a:rPr lang="en-GB"/>
              <a:t>Skin Diseases</a:t>
            </a: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04/05 </a:t>
            </a:r>
          </a:p>
        </p:txBody>
      </p:sp>
      <p:pic>
        <p:nvPicPr>
          <p:cNvPr id="8" name="Picture 10" descr="dermatitis 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254" y="1948069"/>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3254" y="1285461"/>
            <a:ext cx="2936103"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The image below shows contact dermatitis of the ankle. </a:t>
            </a:r>
          </a:p>
        </p:txBody>
      </p:sp>
    </p:spTree>
    <p:extLst>
      <p:ext uri="{BB962C8B-B14F-4D97-AF65-F5344CB8AC3E}">
        <p14:creationId xmlns:p14="http://schemas.microsoft.com/office/powerpoint/2010/main" val="1086420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8"/>
            <a:ext cx="4559078" cy="5404103"/>
          </a:xfrm>
        </p:spPr>
        <p:txBody>
          <a:bodyPr>
            <a:noAutofit/>
          </a:bodyPr>
          <a:lstStyle/>
          <a:p>
            <a:r>
              <a:rPr lang="en-GB" altLang="en-US" sz="1200">
                <a:latin typeface="Arial" panose="020B0604020202020204" pitchFamily="34" charset="0"/>
                <a:cs typeface="Arial" panose="020B0604020202020204" pitchFamily="34" charset="0"/>
              </a:rPr>
              <a:t>A ” Confined Space” can be defined as any space which is substantially enclosed e.g. storage tanks, pits, trenches, ducts, some areas or rooms within buildings, particularly below ground level, sewers, tunnels, box girders etc.</a:t>
            </a:r>
          </a:p>
          <a:p>
            <a:r>
              <a:rPr lang="en-GB" altLang="en-US" sz="1200">
                <a:latin typeface="Arial" panose="020B0604020202020204" pitchFamily="34" charset="0"/>
                <a:cs typeface="Arial" panose="020B0604020202020204" pitchFamily="34" charset="0"/>
              </a:rPr>
              <a:t>The main risks associated with Confined Space Working are:</a:t>
            </a:r>
          </a:p>
          <a:p>
            <a:r>
              <a:rPr lang="en-GB" altLang="en-US" sz="1200">
                <a:latin typeface="Arial" panose="020B0604020202020204" pitchFamily="34" charset="0"/>
                <a:cs typeface="Arial" panose="020B0604020202020204" pitchFamily="34" charset="0"/>
              </a:rPr>
              <a:t>Toxic gasses e.g. hydrogen sulphide, ammonia carbon monoxide.</a:t>
            </a:r>
          </a:p>
          <a:p>
            <a:r>
              <a:rPr lang="en-GB" altLang="en-US" sz="1200">
                <a:latin typeface="Arial" panose="020B0604020202020204" pitchFamily="34" charset="0"/>
                <a:cs typeface="Arial" panose="020B0604020202020204" pitchFamily="34" charset="0"/>
              </a:rPr>
              <a:t>Explosive or flammable gasses, e.g. methane, petroleum spirit.</a:t>
            </a:r>
          </a:p>
          <a:p>
            <a:r>
              <a:rPr lang="en-GB" altLang="en-US" sz="1200">
                <a:latin typeface="Arial" panose="020B0604020202020204" pitchFamily="34" charset="0"/>
                <a:cs typeface="Arial" panose="020B0604020202020204" pitchFamily="34" charset="0"/>
              </a:rPr>
              <a:t>Oxygen deficiency or enrichment.  Air contains 21% oxygen. Any less than this, we can pass out and an excess can cause fire or explosion.</a:t>
            </a:r>
          </a:p>
          <a:p>
            <a:r>
              <a:rPr lang="en-GB" altLang="en-US" sz="1200">
                <a:latin typeface="Arial" panose="020B0604020202020204" pitchFamily="34" charset="0"/>
                <a:cs typeface="Arial" panose="020B0604020202020204" pitchFamily="34" charset="0"/>
              </a:rPr>
              <a:t>You must not enter a confined space unless you have received special training.</a:t>
            </a:r>
          </a:p>
          <a:p>
            <a:r>
              <a:rPr lang="en-GB" altLang="en-US" sz="1200">
                <a:latin typeface="Arial" panose="020B0604020202020204" pitchFamily="34" charset="0"/>
                <a:cs typeface="Arial" panose="020B0604020202020204" pitchFamily="34" charset="0"/>
              </a:rPr>
              <a:t>You must not enter a confined space unless a </a:t>
            </a:r>
            <a:r>
              <a:rPr lang="en-GB" altLang="en-US" sz="1200" i="1">
                <a:latin typeface="Arial" panose="020B0604020202020204" pitchFamily="34" charset="0"/>
                <a:cs typeface="Arial" panose="020B0604020202020204" pitchFamily="34" charset="0"/>
              </a:rPr>
              <a:t>Permit to Enter</a:t>
            </a:r>
            <a:r>
              <a:rPr lang="en-GB" altLang="en-US" sz="1200">
                <a:latin typeface="Arial" panose="020B0604020202020204" pitchFamily="34" charset="0"/>
                <a:cs typeface="Arial" panose="020B0604020202020204" pitchFamily="34" charset="0"/>
              </a:rPr>
              <a:t> has been issued and you have received a full briefing on the Permit Conditions and the Risk Assessment.</a:t>
            </a:r>
          </a:p>
          <a:p>
            <a:r>
              <a:rPr lang="en-GB" altLang="en-US" sz="1200">
                <a:latin typeface="Arial" panose="020B0604020202020204" pitchFamily="34" charset="0"/>
                <a:cs typeface="Arial" panose="020B0604020202020204" pitchFamily="34" charset="0"/>
              </a:rPr>
              <a:t>A rescue procedure must be in place and a practice rescue carried out.</a:t>
            </a:r>
          </a:p>
          <a:p>
            <a:endParaRPr lang="en-GB" altLang="en-US">
              <a:latin typeface="Times New Roman" panose="02020603050405020304" pitchFamily="18" charset="0"/>
              <a:cs typeface="Times New Roman" panose="02020603050405020304" pitchFamily="18" charset="0"/>
            </a:endParaRPr>
          </a:p>
          <a:p>
            <a:endParaRPr lang="en-GB"/>
          </a:p>
        </p:txBody>
      </p:sp>
      <p:sp>
        <p:nvSpPr>
          <p:cNvPr id="5" name="Content Placeholder 4"/>
          <p:cNvSpPr>
            <a:spLocks noGrp="1"/>
          </p:cNvSpPr>
          <p:nvPr>
            <p:ph sz="half" idx="2"/>
          </p:nvPr>
        </p:nvSpPr>
        <p:spPr>
          <a:xfrm>
            <a:off x="4569015" y="4325841"/>
            <a:ext cx="4574985" cy="1965230"/>
          </a:xfrm>
        </p:spPr>
        <p:txBody>
          <a:bodyPr/>
          <a:lstStyle/>
          <a:p>
            <a:pPr marL="0" indent="0">
              <a:lnSpc>
                <a:spcPct val="100000"/>
              </a:lnSpc>
              <a:buNone/>
            </a:pPr>
            <a:r>
              <a:rPr lang="en-GB" altLang="en-US" b="1">
                <a:latin typeface="Arial" panose="020B0604020202020204" pitchFamily="34" charset="0"/>
                <a:cs typeface="Arial" panose="020B0604020202020204" pitchFamily="34" charset="0"/>
              </a:rPr>
              <a:t>Q: What do we mean by a “Confined Space”?</a:t>
            </a:r>
          </a:p>
          <a:p>
            <a:pPr marL="0" indent="0">
              <a:lnSpc>
                <a:spcPct val="100000"/>
              </a:lnSpc>
              <a:buNone/>
            </a:pPr>
            <a:endParaRPr lang="en-GB" altLang="en-US" b="1">
              <a:latin typeface="Arial" panose="020B0604020202020204" pitchFamily="34" charset="0"/>
              <a:cs typeface="Arial" panose="020B0604020202020204" pitchFamily="34" charset="0"/>
            </a:endParaRPr>
          </a:p>
          <a:p>
            <a:pPr marL="0" indent="0">
              <a:lnSpc>
                <a:spcPct val="100000"/>
              </a:lnSpc>
              <a:buNone/>
            </a:pPr>
            <a:r>
              <a:rPr lang="en-GB" altLang="en-US" b="1">
                <a:latin typeface="Arial" panose="020B0604020202020204" pitchFamily="34" charset="0"/>
                <a:cs typeface="Arial" panose="020B0604020202020204" pitchFamily="34" charset="0"/>
              </a:rPr>
              <a:t>Q: Name three risks of working in Confined Spaces?</a:t>
            </a:r>
          </a:p>
          <a:p>
            <a:pPr marL="0" indent="0">
              <a:lnSpc>
                <a:spcPct val="100000"/>
              </a:lnSpc>
              <a:buNone/>
            </a:pPr>
            <a:endParaRPr lang="en-GB" altLang="en-US" b="1">
              <a:latin typeface="Arial" panose="020B0604020202020204" pitchFamily="34" charset="0"/>
              <a:cs typeface="Arial" panose="020B0604020202020204" pitchFamily="34" charset="0"/>
            </a:endParaRPr>
          </a:p>
          <a:p>
            <a:pPr marL="0" indent="0">
              <a:lnSpc>
                <a:spcPct val="100000"/>
              </a:lnSpc>
              <a:buNone/>
            </a:pPr>
            <a:r>
              <a:rPr lang="en-GB" altLang="en-US" b="1">
                <a:latin typeface="Arial" panose="020B0604020202020204" pitchFamily="34" charset="0"/>
                <a:cs typeface="Arial" panose="020B0604020202020204" pitchFamily="34" charset="0"/>
              </a:rPr>
              <a:t>Q: What is the normal level of oxygen?</a:t>
            </a:r>
          </a:p>
          <a:p>
            <a:endParaRPr lang="en-GB" altLang="en-US">
              <a:latin typeface="Times New Roman" panose="02020603050405020304" pitchFamily="18" charset="0"/>
              <a:cs typeface="Times New Roman" panose="02020603050405020304" pitchFamily="18" charset="0"/>
            </a:endParaRPr>
          </a:p>
          <a:p>
            <a:endParaRPr lang="en-GB"/>
          </a:p>
        </p:txBody>
      </p:sp>
      <p:sp>
        <p:nvSpPr>
          <p:cNvPr id="4" name="Title 3"/>
          <p:cNvSpPr>
            <a:spLocks noGrp="1"/>
          </p:cNvSpPr>
          <p:nvPr>
            <p:ph type="title"/>
          </p:nvPr>
        </p:nvSpPr>
        <p:spPr/>
        <p:txBody>
          <a:bodyPr/>
          <a:lstStyle/>
          <a:p>
            <a:r>
              <a:rPr lang="en-GB"/>
              <a:t>Working in Confined Spaces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04/06  </a:t>
            </a:r>
          </a:p>
        </p:txBody>
      </p:sp>
      <p:pic>
        <p:nvPicPr>
          <p:cNvPr id="8" name="Picture 13" descr="DCP00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588" y="1022079"/>
            <a:ext cx="40338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80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a:t>Respirators – Working in Confined Spaces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04/06  </a:t>
            </a:r>
          </a:p>
        </p:txBody>
      </p:sp>
      <p:sp>
        <p:nvSpPr>
          <p:cNvPr id="7" name="Rectangle 6"/>
          <p:cNvSpPr/>
          <p:nvPr/>
        </p:nvSpPr>
        <p:spPr>
          <a:xfrm>
            <a:off x="0" y="886968"/>
            <a:ext cx="9144000" cy="3847207"/>
          </a:xfrm>
          <a:prstGeom prst="rect">
            <a:avLst/>
          </a:prstGeom>
        </p:spPr>
        <p:txBody>
          <a:bodyPr wrap="square">
            <a:spAutoFit/>
          </a:bodyPr>
          <a:lstStyle/>
          <a:p>
            <a:pPr>
              <a:spcBef>
                <a:spcPct val="0"/>
              </a:spcBef>
            </a:pPr>
            <a:r>
              <a:rPr lang="en-GB" altLang="en-US" sz="1600" b="1">
                <a:latin typeface="Arial" panose="020B0604020202020204" pitchFamily="34" charset="0"/>
              </a:rPr>
              <a:t>Hazards associated with Confined Spaces fall into two categories:</a:t>
            </a:r>
          </a:p>
          <a:p>
            <a:pPr>
              <a:spcBef>
                <a:spcPct val="0"/>
              </a:spcBef>
            </a:pPr>
            <a:endParaRPr lang="en-GB" altLang="en-US" b="1">
              <a:latin typeface="Arial" panose="020B0604020202020204" pitchFamily="34" charset="0"/>
            </a:endParaRPr>
          </a:p>
          <a:p>
            <a:pPr marL="285750" indent="-285750">
              <a:spcBef>
                <a:spcPct val="0"/>
              </a:spcBef>
              <a:buFont typeface="Arial" panose="020B0604020202020204" pitchFamily="34" charset="0"/>
              <a:buChar char="•"/>
            </a:pPr>
            <a:r>
              <a:rPr lang="en-GB" altLang="en-US" sz="1400">
                <a:latin typeface="Arial" panose="020B0604020202020204" pitchFamily="34" charset="0"/>
              </a:rPr>
              <a:t>Hazards associated with conditions which exist in confined space before work takes place, e.g. lack of oxygen, toxic chemicals, explosive gases, etc.</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r>
              <a:rPr lang="en-GB" altLang="en-US" sz="1400">
                <a:latin typeface="Arial" panose="020B0604020202020204" pitchFamily="34" charset="0"/>
              </a:rPr>
              <a:t>Hazards which can be introduced into the confined space by work to be carried out, e.g. fumes from welding operation, unsuitable electrical equipment etc.</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r>
              <a:rPr lang="en-GB" altLang="en-US" sz="1400">
                <a:latin typeface="Arial" panose="020B0604020202020204" pitchFamily="34" charset="0"/>
              </a:rPr>
              <a:t>The effect, with certain gases can be very rapid or take place over long periods e.g. Hydrogen Sulphide (smells of bad eggs) and can be formed from decaying organic matter. Hydrogen Sulphide causes Chemical Asphyxia resulting in unconsciousness / death in minutes.</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r>
              <a:rPr lang="en-GB" altLang="en-US" sz="1400">
                <a:latin typeface="Arial" panose="020B0604020202020204" pitchFamily="34" charset="0"/>
              </a:rPr>
              <a:t>Carbon Monoxide (Exhaust fumes from Internal combustion Engines) can cause Headaches, at low concentration over a period of hours, or death in a period of minutes if the concentration is high. </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a:spcBef>
                <a:spcPct val="0"/>
              </a:spcBef>
            </a:pPr>
            <a:r>
              <a:rPr lang="en-GB" altLang="en-US" sz="1600" b="1">
                <a:latin typeface="Arial" panose="020B0604020202020204" pitchFamily="34" charset="0"/>
              </a:rPr>
              <a:t>Q. What action should be taken before entering a confined space?</a:t>
            </a:r>
            <a:endParaRPr lang="en-GB" altLang="en-US" sz="1600" b="1"/>
          </a:p>
        </p:txBody>
      </p:sp>
    </p:spTree>
    <p:extLst>
      <p:ext uri="{BB962C8B-B14F-4D97-AF65-F5344CB8AC3E}">
        <p14:creationId xmlns:p14="http://schemas.microsoft.com/office/powerpoint/2010/main" val="191471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61718" y="979714"/>
            <a:ext cx="3530567" cy="5305500"/>
          </a:xfrm>
        </p:spPr>
      </p:pic>
      <p:sp>
        <p:nvSpPr>
          <p:cNvPr id="8" name="Content Placeholder 7"/>
          <p:cNvSpPr>
            <a:spLocks noGrp="1"/>
          </p:cNvSpPr>
          <p:nvPr>
            <p:ph sz="half" idx="2"/>
          </p:nvPr>
        </p:nvSpPr>
        <p:spPr>
          <a:xfrm>
            <a:off x="3747380" y="979714"/>
            <a:ext cx="5211090" cy="5013358"/>
          </a:xfrm>
        </p:spPr>
        <p:txBody>
          <a:bodyPr>
            <a:normAutofit/>
          </a:bodyPr>
          <a:lstStyle/>
          <a:p>
            <a:r>
              <a:rPr lang="en-GB" altLang="en-US" sz="1200"/>
              <a:t>‘</a:t>
            </a:r>
            <a:r>
              <a:rPr lang="en-GB" altLang="en-US" sz="1200">
                <a:latin typeface="Arial" panose="020B0604020202020204" pitchFamily="34" charset="0"/>
                <a:cs typeface="Arial" panose="020B0604020202020204" pitchFamily="34" charset="0"/>
              </a:rPr>
              <a:t>Driven’ refers to any hammer driven piling operation.</a:t>
            </a:r>
          </a:p>
          <a:p>
            <a:r>
              <a:rPr lang="en-GB" altLang="en-US" sz="1200">
                <a:latin typeface="Arial" panose="020B0604020202020204" pitchFamily="34" charset="0"/>
                <a:cs typeface="Arial" panose="020B0604020202020204" pitchFamily="34" charset="0"/>
              </a:rPr>
              <a:t>Driven piling has some hazards that are different from other piling techniques because of the type of machinery that is used.</a:t>
            </a:r>
          </a:p>
          <a:p>
            <a:r>
              <a:rPr lang="en-GB" altLang="en-US" sz="1200">
                <a:latin typeface="Arial" panose="020B0604020202020204" pitchFamily="34" charset="0"/>
                <a:cs typeface="Arial" panose="020B0604020202020204" pitchFamily="34" charset="0"/>
              </a:rPr>
              <a:t>Always keep clear of any loads being hoisted</a:t>
            </a:r>
          </a:p>
          <a:p>
            <a:r>
              <a:rPr lang="en-GB" altLang="en-US" sz="1200">
                <a:latin typeface="Arial" panose="020B0604020202020204" pitchFamily="34" charset="0"/>
                <a:cs typeface="Arial" panose="020B0604020202020204" pitchFamily="34" charset="0"/>
              </a:rPr>
              <a:t>Keep hands and feet clear when pitching piles</a:t>
            </a:r>
          </a:p>
          <a:p>
            <a:r>
              <a:rPr lang="en-GB" altLang="en-US" sz="1200">
                <a:latin typeface="Arial" panose="020B0604020202020204" pitchFamily="34" charset="0"/>
                <a:cs typeface="Arial" panose="020B0604020202020204" pitchFamily="34" charset="0"/>
              </a:rPr>
              <a:t>Never work under a suspended hammer unless it is resting on the hammer stops</a:t>
            </a:r>
          </a:p>
          <a:p>
            <a:r>
              <a:rPr lang="en-GB" altLang="en-US" sz="1200">
                <a:latin typeface="Arial" panose="020B0604020202020204" pitchFamily="34" charset="0"/>
                <a:cs typeface="Arial" panose="020B0604020202020204" pitchFamily="34" charset="0"/>
              </a:rPr>
              <a:t>Wear eye protection when plumbing, setting rake or taking sets on concrete piles to prevent concrete flakes getting in your eyes</a:t>
            </a:r>
          </a:p>
          <a:p>
            <a:r>
              <a:rPr lang="en-GB" altLang="en-US" sz="1200">
                <a:latin typeface="Arial" panose="020B0604020202020204" pitchFamily="34" charset="0"/>
                <a:cs typeface="Arial" panose="020B0604020202020204" pitchFamily="34" charset="0"/>
              </a:rPr>
              <a:t>Make sure the driver knows where you are at all times</a:t>
            </a:r>
          </a:p>
          <a:p>
            <a:r>
              <a:rPr lang="en-GB" altLang="en-US" sz="1200">
                <a:latin typeface="Arial" panose="020B0604020202020204" pitchFamily="34" charset="0"/>
                <a:cs typeface="Arial" panose="020B0604020202020204" pitchFamily="34" charset="0"/>
              </a:rPr>
              <a:t>Always use a safety harness when working at height</a:t>
            </a:r>
          </a:p>
          <a:p>
            <a:r>
              <a:rPr lang="en-GB" altLang="en-US" sz="1200">
                <a:latin typeface="Arial" panose="020B0604020202020204" pitchFamily="34" charset="0"/>
                <a:cs typeface="Arial" panose="020B0604020202020204" pitchFamily="34" charset="0"/>
              </a:rPr>
              <a:t>All plant movements should be done under the supervision of a competent banksman</a:t>
            </a:r>
          </a:p>
          <a:p>
            <a:r>
              <a:rPr lang="en-GB" altLang="en-US" sz="1200">
                <a:latin typeface="Arial" panose="020B0604020202020204" pitchFamily="34" charset="0"/>
                <a:cs typeface="Arial" panose="020B0604020202020204" pitchFamily="34" charset="0"/>
              </a:rPr>
              <a:t>Any exposed rebar, such as setting out pins, must have protection caps</a:t>
            </a:r>
          </a:p>
          <a:p>
            <a:r>
              <a:rPr lang="en-GB" altLang="en-US" sz="1200">
                <a:latin typeface="Arial" panose="020B0604020202020204" pitchFamily="34" charset="0"/>
                <a:cs typeface="Arial" panose="020B0604020202020204" pitchFamily="34" charset="0"/>
              </a:rPr>
              <a:t>Check all lifting equipment before using it.</a:t>
            </a:r>
          </a:p>
          <a:p>
            <a:r>
              <a:rPr lang="en-US" altLang="en-US" sz="1200">
                <a:latin typeface="Arial" panose="020B0604020202020204" pitchFamily="34" charset="0"/>
                <a:cs typeface="Arial" panose="020B0604020202020204" pitchFamily="34" charset="0"/>
              </a:rPr>
              <a:t>Ensure that any smoldering timber </a:t>
            </a:r>
            <a:r>
              <a:rPr lang="en-US" altLang="en-US" sz="1200" err="1">
                <a:latin typeface="Arial" panose="020B0604020202020204" pitchFamily="34" charset="0"/>
                <a:cs typeface="Arial" panose="020B0604020202020204" pitchFamily="34" charset="0"/>
              </a:rPr>
              <a:t>packings</a:t>
            </a:r>
            <a:r>
              <a:rPr lang="en-US" altLang="en-US" sz="1200">
                <a:latin typeface="Arial" panose="020B0604020202020204" pitchFamily="34" charset="0"/>
                <a:cs typeface="Arial" panose="020B0604020202020204" pitchFamily="34" charset="0"/>
              </a:rPr>
              <a:t> do not catch fire</a:t>
            </a:r>
          </a:p>
          <a:p>
            <a:r>
              <a:rPr lang="en-GB" altLang="en-US" sz="1200">
                <a:latin typeface="Arial" panose="020B0604020202020204" pitchFamily="34" charset="0"/>
                <a:cs typeface="Arial" panose="020B0604020202020204" pitchFamily="34" charset="0"/>
              </a:rPr>
              <a:t>Always use a wire sling when pitching piles, never use the lifting eye alone.</a:t>
            </a:r>
          </a:p>
          <a:p>
            <a:endParaRPr lang="en-GB" sz="1000"/>
          </a:p>
        </p:txBody>
      </p:sp>
      <p:sp>
        <p:nvSpPr>
          <p:cNvPr id="4" name="Title 3"/>
          <p:cNvSpPr>
            <a:spLocks noGrp="1"/>
          </p:cNvSpPr>
          <p:nvPr>
            <p:ph type="title"/>
          </p:nvPr>
        </p:nvSpPr>
        <p:spPr/>
        <p:txBody>
          <a:bodyPr/>
          <a:lstStyle/>
          <a:p>
            <a:r>
              <a:rPr lang="en-GB">
                <a:latin typeface="Arial" panose="020B0604020202020204" pitchFamily="34" charset="0"/>
                <a:cs typeface="Arial" panose="020B0604020202020204" pitchFamily="34" charset="0"/>
              </a:rPr>
              <a:t>Driven Piling</a:t>
            </a:r>
          </a:p>
        </p:txBody>
      </p:sp>
      <p:sp>
        <p:nvSpPr>
          <p:cNvPr id="5" name="Content Placeholder 4"/>
          <p:cNvSpPr>
            <a:spLocks noGrp="1"/>
          </p:cNvSpPr>
          <p:nvPr>
            <p:ph sz="half" idx="13"/>
          </p:nvPr>
        </p:nvSpPr>
        <p:spPr>
          <a:xfrm>
            <a:off x="3747380" y="5237921"/>
            <a:ext cx="4572000" cy="1429048"/>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What must you do when pitching piles?</a:t>
            </a:r>
          </a:p>
          <a:p>
            <a:pPr marL="0" indent="0">
              <a:spcBef>
                <a:spcPct val="50000"/>
              </a:spcBef>
              <a:buNone/>
            </a:pPr>
            <a:r>
              <a:rPr lang="en-GB" altLang="en-US" sz="1400" b="1">
                <a:latin typeface="Arial" panose="020B0604020202020204" pitchFamily="34" charset="0"/>
                <a:cs typeface="Arial" panose="020B0604020202020204" pitchFamily="34" charset="0"/>
              </a:rPr>
              <a:t>Q. When should you wear eye protection?</a:t>
            </a:r>
          </a:p>
          <a:p>
            <a:pPr marL="0" indent="0">
              <a:spcBef>
                <a:spcPct val="50000"/>
              </a:spcBef>
              <a:buNone/>
            </a:pPr>
            <a:r>
              <a:rPr lang="en-GB" altLang="en-US" sz="1400" b="1">
                <a:latin typeface="Arial" panose="020B0604020202020204" pitchFamily="34" charset="0"/>
                <a:cs typeface="Arial" panose="020B0604020202020204" pitchFamily="34" charset="0"/>
              </a:rPr>
              <a:t>Q. When should a banksman be present?</a:t>
            </a:r>
          </a:p>
          <a:p>
            <a:endParaRPr lang="en-GB" b="1"/>
          </a:p>
        </p:txBody>
      </p:sp>
      <p:sp>
        <p:nvSpPr>
          <p:cNvPr id="6" name="Date Placeholder 4"/>
          <p:cNvSpPr txBox="1">
            <a:spLocks/>
          </p:cNvSpPr>
          <p:nvPr/>
        </p:nvSpPr>
        <p:spPr>
          <a:xfrm>
            <a:off x="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01/04  </a:t>
            </a:r>
          </a:p>
        </p:txBody>
      </p:sp>
    </p:spTree>
    <p:extLst>
      <p:ext uri="{BB962C8B-B14F-4D97-AF65-F5344CB8AC3E}">
        <p14:creationId xmlns:p14="http://schemas.microsoft.com/office/powerpoint/2010/main" val="3656975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a:t>Respirators – Working in confined spaces</a:t>
            </a:r>
          </a:p>
        </p:txBody>
      </p:sp>
      <p:sp>
        <p:nvSpPr>
          <p:cNvPr id="6" name="Rectangle 5"/>
          <p:cNvSpPr/>
          <p:nvPr/>
        </p:nvSpPr>
        <p:spPr>
          <a:xfrm>
            <a:off x="0" y="886968"/>
            <a:ext cx="9144000" cy="2031325"/>
          </a:xfrm>
          <a:prstGeom prst="rect">
            <a:avLst/>
          </a:prstGeom>
        </p:spPr>
        <p:txBody>
          <a:bodyPr wrap="square">
            <a:spAutoFit/>
          </a:bodyPr>
          <a:lstStyle/>
          <a:p>
            <a:pPr marL="285750" indent="-285750">
              <a:spcBef>
                <a:spcPct val="0"/>
              </a:spcBef>
              <a:buFont typeface="Arial" panose="020B0604020202020204" pitchFamily="34" charset="0"/>
              <a:buChar char="•"/>
            </a:pPr>
            <a:r>
              <a:rPr lang="en-GB" altLang="en-US" sz="1400">
                <a:latin typeface="Arial" panose="020B0604020202020204" pitchFamily="34" charset="0"/>
              </a:rPr>
              <a:t>Low level - Long Term Carbon Monoxide poisoning will cause permanent health damage such as Heart Disease and Brain Damage.</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r>
              <a:rPr lang="en-GB" altLang="en-US" sz="1400">
                <a:latin typeface="Arial" panose="020B0604020202020204" pitchFamily="34" charset="0"/>
              </a:rPr>
              <a:t>All Equipment that produce Carbon Monoxide e.g. Power Packs, Compressors, Generators Etc. must be located outside the works area to enable the gases to vent to the atmosphere. </a:t>
            </a:r>
          </a:p>
          <a:p>
            <a:pPr marL="285750" indent="-285750">
              <a:spcBef>
                <a:spcPct val="0"/>
              </a:spcBef>
              <a:buFont typeface="Arial" panose="020B0604020202020204" pitchFamily="34" charset="0"/>
              <a:buChar char="•"/>
            </a:pPr>
            <a:endParaRPr lang="en-GB" altLang="en-US" sz="1400">
              <a:latin typeface="Arial" panose="020B0604020202020204" pitchFamily="34" charset="0"/>
            </a:endParaRPr>
          </a:p>
          <a:p>
            <a:pPr marL="285750" indent="-285750">
              <a:spcBef>
                <a:spcPct val="0"/>
              </a:spcBef>
              <a:buFont typeface="Arial" panose="020B0604020202020204" pitchFamily="34" charset="0"/>
              <a:buChar char="•"/>
            </a:pPr>
            <a:r>
              <a:rPr lang="en-GB" altLang="en-US" sz="1400" b="1">
                <a:latin typeface="Arial" panose="020B0604020202020204" pitchFamily="34" charset="0"/>
              </a:rPr>
              <a:t>Portable Abrasive Wheels (Petrol Driven) </a:t>
            </a:r>
            <a:r>
              <a:rPr lang="en-GB" altLang="en-US" sz="1400">
                <a:latin typeface="Arial" panose="020B0604020202020204" pitchFamily="34" charset="0"/>
              </a:rPr>
              <a:t>also produce Carbon Monoxide and should not be used in a Confined Space. Be Aware, when locating the Plant Equipment outside, that the fumes do not blow into the confined space. Remember also the wind direction can change. </a:t>
            </a:r>
          </a:p>
        </p:txBody>
      </p:sp>
      <p:pic>
        <p:nvPicPr>
          <p:cNvPr id="7" name="Picture 12" descr="Picture 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4227" y="3133737"/>
            <a:ext cx="4002693" cy="30020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4366920" y="4903452"/>
            <a:ext cx="4015409" cy="95410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Where should you locate your plant equipment that is engine driven?</a:t>
            </a:r>
          </a:p>
          <a:p>
            <a:r>
              <a:rPr lang="en-GB" sz="1400" b="1">
                <a:latin typeface="Arial" panose="020B0604020202020204" pitchFamily="34" charset="0"/>
                <a:cs typeface="Arial" panose="020B0604020202020204" pitchFamily="34" charset="0"/>
              </a:rPr>
              <a:t>Q. What action would you take if you thought you were being affected by harmful gases?</a:t>
            </a:r>
          </a:p>
        </p:txBody>
      </p:sp>
      <p:sp>
        <p:nvSpPr>
          <p:cNvPr id="9" name="Rectangle 8"/>
          <p:cNvSpPr/>
          <p:nvPr/>
        </p:nvSpPr>
        <p:spPr>
          <a:xfrm>
            <a:off x="4731147" y="3133737"/>
            <a:ext cx="4075908" cy="1446550"/>
          </a:xfrm>
          <a:prstGeom prst="rect">
            <a:avLst/>
          </a:prstGeom>
        </p:spPr>
        <p:txBody>
          <a:bodyPr wrap="square">
            <a:spAutoFit/>
          </a:bodyPr>
          <a:lstStyle/>
          <a:p>
            <a:pPr>
              <a:spcBef>
                <a:spcPct val="0"/>
              </a:spcBef>
            </a:pPr>
            <a:endParaRPr lang="en-GB" altLang="en-US">
              <a:latin typeface="Arial" panose="020B0604020202020204" pitchFamily="34" charset="0"/>
            </a:endParaRPr>
          </a:p>
          <a:p>
            <a:pPr>
              <a:spcBef>
                <a:spcPct val="0"/>
              </a:spcBef>
            </a:pPr>
            <a:r>
              <a:rPr lang="en-GB" altLang="en-US" sz="1400" b="1">
                <a:latin typeface="Arial" panose="020B0604020202020204" pitchFamily="34" charset="0"/>
              </a:rPr>
              <a:t>IF ANY PERSON SUSPECTS THAT THEY ARE BEING AFFECTED BY HARMFUL GASES, THEN THEY MUST LEAVE THE WORK AREA IMMEDIATELY AND REPORT TO THEIR SUPERVISOR.</a:t>
            </a:r>
            <a:endParaRPr lang="en-GB" altLang="en-US" sz="1400" b="1"/>
          </a:p>
        </p:txBody>
      </p:sp>
      <p:sp>
        <p:nvSpPr>
          <p:cNvPr id="10"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04/06  </a:t>
            </a:r>
          </a:p>
        </p:txBody>
      </p:sp>
    </p:spTree>
    <p:extLst>
      <p:ext uri="{BB962C8B-B14F-4D97-AF65-F5344CB8AC3E}">
        <p14:creationId xmlns:p14="http://schemas.microsoft.com/office/powerpoint/2010/main" val="2251341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600"/>
              <a:t>Respirators – Working in confined spaces</a:t>
            </a:r>
          </a:p>
        </p:txBody>
      </p:sp>
      <p:sp>
        <p:nvSpPr>
          <p:cNvPr id="6" name="Rectangle 5"/>
          <p:cNvSpPr/>
          <p:nvPr/>
        </p:nvSpPr>
        <p:spPr>
          <a:xfrm>
            <a:off x="0" y="886968"/>
            <a:ext cx="6858000" cy="3600986"/>
          </a:xfrm>
          <a:prstGeom prst="rect">
            <a:avLst/>
          </a:prstGeom>
        </p:spPr>
        <p:txBody>
          <a:bodyPr wrap="square">
            <a:spAutoFit/>
          </a:bodyPr>
          <a:lstStyle/>
          <a:p>
            <a:pPr>
              <a:spcBef>
                <a:spcPct val="0"/>
              </a:spcBef>
            </a:pPr>
            <a:r>
              <a:rPr lang="en-GB" altLang="en-US" b="1">
                <a:latin typeface="Arial" panose="020B0604020202020204" pitchFamily="34" charset="0"/>
              </a:rPr>
              <a:t>Monitoring and Control.</a:t>
            </a:r>
          </a:p>
          <a:p>
            <a:pPr algn="ctr">
              <a:spcBef>
                <a:spcPct val="0"/>
              </a:spcBef>
            </a:pPr>
            <a:endParaRPr lang="en-GB" altLang="en-US">
              <a:latin typeface="Arial" panose="020B0604020202020204" pitchFamily="34" charset="0"/>
            </a:endParaRPr>
          </a:p>
          <a:p>
            <a:pPr marL="285750" indent="-285750">
              <a:spcBef>
                <a:spcPct val="0"/>
              </a:spcBef>
              <a:buFont typeface="Arial" panose="020B0604020202020204" pitchFamily="34" charset="0"/>
              <a:buChar char="•"/>
            </a:pPr>
            <a:r>
              <a:rPr lang="en-GB" altLang="en-US" sz="1600">
                <a:latin typeface="Arial" panose="020B0604020202020204" pitchFamily="34" charset="0"/>
              </a:rPr>
              <a:t>The Site Supervisor will ensure that: The planned procedures, including any permit – for – work systems, are carried out as planned and that only trained and authorised persons are permitted to enter the confined space after monitoring for gases.</a:t>
            </a:r>
          </a:p>
          <a:p>
            <a:pPr>
              <a:spcBef>
                <a:spcPct val="0"/>
              </a:spcBef>
            </a:pPr>
            <a:endParaRPr lang="en-GB" altLang="en-US" sz="1600">
              <a:latin typeface="Arial" panose="020B0604020202020204" pitchFamily="34" charset="0"/>
            </a:endParaRPr>
          </a:p>
          <a:p>
            <a:pPr marL="285750" indent="-285750">
              <a:spcBef>
                <a:spcPct val="0"/>
              </a:spcBef>
              <a:buFont typeface="Arial" panose="020B0604020202020204" pitchFamily="34" charset="0"/>
              <a:buChar char="•"/>
            </a:pPr>
            <a:r>
              <a:rPr lang="en-GB" altLang="en-US" sz="1600">
                <a:latin typeface="Arial" panose="020B0604020202020204" pitchFamily="34" charset="0"/>
              </a:rPr>
              <a:t>Ensure all controls measures identified in the Risk Assessment's for the work has been implemented.</a:t>
            </a:r>
          </a:p>
          <a:p>
            <a:pPr>
              <a:spcBef>
                <a:spcPct val="0"/>
              </a:spcBef>
            </a:pPr>
            <a:endParaRPr lang="en-GB" altLang="en-US" sz="1600">
              <a:latin typeface="Arial" panose="020B0604020202020204" pitchFamily="34" charset="0"/>
            </a:endParaRPr>
          </a:p>
          <a:p>
            <a:pPr marL="285750" indent="-285750">
              <a:spcBef>
                <a:spcPct val="0"/>
              </a:spcBef>
              <a:buFont typeface="Arial" panose="020B0604020202020204" pitchFamily="34" charset="0"/>
              <a:buChar char="•"/>
            </a:pPr>
            <a:r>
              <a:rPr lang="en-GB" altLang="en-US" sz="1600">
                <a:latin typeface="Arial" panose="020B0604020202020204" pitchFamily="34" charset="0"/>
              </a:rPr>
              <a:t>Where necessary, the Health &amp; Safety Department on request, can arrange any necessary training, air monitoring, and prepare relevant Safe Systems of Work, Permits for Work Systems etc. and will provide advice on any relevant equipment.</a:t>
            </a:r>
          </a:p>
        </p:txBody>
      </p:sp>
      <p:sp>
        <p:nvSpPr>
          <p:cNvPr id="7" name="TextBox 6"/>
          <p:cNvSpPr txBox="1"/>
          <p:nvPr/>
        </p:nvSpPr>
        <p:spPr>
          <a:xfrm>
            <a:off x="0" y="4927086"/>
            <a:ext cx="6261652" cy="584775"/>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Q. Will a respirator (filter mask) provide protection against harmful gases such as carbon monoxide?</a:t>
            </a:r>
          </a:p>
        </p:txBody>
      </p:sp>
      <p:sp>
        <p:nvSpPr>
          <p:cNvPr id="8"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04/06  </a:t>
            </a:r>
          </a:p>
        </p:txBody>
      </p:sp>
    </p:spTree>
    <p:extLst>
      <p:ext uri="{BB962C8B-B14F-4D97-AF65-F5344CB8AC3E}">
        <p14:creationId xmlns:p14="http://schemas.microsoft.com/office/powerpoint/2010/main" val="1983983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a:latin typeface="Arial" panose="020B0604020202020204" pitchFamily="34" charset="0"/>
                <a:cs typeface="Arial" panose="020B0604020202020204" pitchFamily="34" charset="0"/>
              </a:rPr>
              <a:t>Hand Arm Vibration Syndrome is commonly called HAVS.</a:t>
            </a:r>
          </a:p>
          <a:p>
            <a:pPr>
              <a:spcBef>
                <a:spcPct val="50000"/>
              </a:spcBef>
              <a:buFontTx/>
              <a:buChar char="•"/>
            </a:pPr>
            <a:r>
              <a:rPr lang="en-GB" altLang="en-US" sz="1200">
                <a:latin typeface="Arial" panose="020B0604020202020204" pitchFamily="34" charset="0"/>
                <a:cs typeface="Arial" panose="020B0604020202020204" pitchFamily="34" charset="0"/>
              </a:rPr>
              <a:t>It is caused by prolonged exposure to high levels of vibration, this is often as a result of using hand held tools.</a:t>
            </a:r>
          </a:p>
          <a:p>
            <a:pPr>
              <a:spcBef>
                <a:spcPct val="50000"/>
              </a:spcBef>
              <a:buFontTx/>
              <a:buChar char="•"/>
            </a:pPr>
            <a:r>
              <a:rPr lang="en-GB" altLang="en-US" sz="1200">
                <a:latin typeface="Arial" panose="020B0604020202020204" pitchFamily="34" charset="0"/>
                <a:cs typeface="Arial" panose="020B0604020202020204" pitchFamily="34" charset="0"/>
              </a:rPr>
              <a:t>Exposure to high levels of vibration can cause impaired blood flow to the fingers, nerve damage, swelling and pain in joints, and long term muscle damage may also occur.</a:t>
            </a:r>
          </a:p>
          <a:p>
            <a:pPr>
              <a:spcBef>
                <a:spcPct val="50000"/>
              </a:spcBef>
              <a:buFontTx/>
              <a:buChar char="•"/>
            </a:pPr>
            <a:r>
              <a:rPr lang="en-GB" altLang="en-US" sz="1200">
                <a:latin typeface="Arial" panose="020B0604020202020204" pitchFamily="34" charset="0"/>
                <a:cs typeface="Arial" panose="020B0604020202020204" pitchFamily="34" charset="0"/>
              </a:rPr>
              <a:t>Symptoms can include; tingling and numbness of the fingers, ‘blanching’ of the fingers (they go white in cold and/or wet weather), loss of feeling of touch, loss of strength in your hands/fingers.</a:t>
            </a:r>
          </a:p>
          <a:p>
            <a:pPr>
              <a:spcBef>
                <a:spcPct val="50000"/>
              </a:spcBef>
              <a:buFontTx/>
              <a:buChar char="•"/>
            </a:pPr>
            <a:r>
              <a:rPr lang="en-GB" altLang="en-US" sz="1200">
                <a:latin typeface="Arial" panose="020B0604020202020204" pitchFamily="34" charset="0"/>
                <a:cs typeface="Arial" panose="020B0604020202020204" pitchFamily="34" charset="0"/>
              </a:rPr>
              <a:t>When you are using hand held tools an assessment must have been done before you start work. This assessment should include how much time you can safely use the equipment for.</a:t>
            </a:r>
          </a:p>
          <a:p>
            <a:pPr>
              <a:spcBef>
                <a:spcPct val="50000"/>
              </a:spcBef>
              <a:buFontTx/>
              <a:buChar char="•"/>
            </a:pPr>
            <a:r>
              <a:rPr lang="en-GB" altLang="en-US" sz="1200">
                <a:latin typeface="Arial" panose="020B0604020202020204" pitchFamily="34" charset="0"/>
                <a:cs typeface="Arial" panose="020B0604020202020204" pitchFamily="34" charset="0"/>
              </a:rPr>
              <a:t>Other ways to prevent HAVS are to ensure tools are well maintained and that your hands are kept warm and dry.</a:t>
            </a:r>
          </a:p>
          <a:p>
            <a:r>
              <a:rPr lang="en-GB" altLang="en-US" sz="1200">
                <a:latin typeface="Arial" panose="020B0604020202020204" pitchFamily="34" charset="0"/>
                <a:cs typeface="Arial" panose="020B0604020202020204" pitchFamily="34" charset="0"/>
              </a:rPr>
              <a:t>If you think you have any of the symptoms of HAVS it is very important to get checked by your doctor. HAVS can be a disabling disease.</a:t>
            </a:r>
          </a:p>
          <a:p>
            <a:endParaRPr lang="en-GB"/>
          </a:p>
        </p:txBody>
      </p:sp>
      <p:pic>
        <p:nvPicPr>
          <p:cNvPr id="7" name="Content Placeholder 6">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5041899" y="2026018"/>
            <a:ext cx="3625023" cy="24166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a:t>HAVS</a:t>
            </a:r>
          </a:p>
        </p:txBody>
      </p:sp>
      <p:sp>
        <p:nvSpPr>
          <p:cNvPr id="5" name="Content Placeholder 4"/>
          <p:cNvSpPr>
            <a:spLocks noGrp="1"/>
          </p:cNvSpPr>
          <p:nvPr>
            <p:ph sz="half" idx="13"/>
          </p:nvPr>
        </p:nvSpPr>
        <p:spPr>
          <a:xfrm>
            <a:off x="4568410" y="4575222"/>
            <a:ext cx="4572000" cy="1547283"/>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What are some of the symptoms of HAVS?</a:t>
            </a:r>
          </a:p>
          <a:p>
            <a:pPr marL="0" indent="0">
              <a:spcBef>
                <a:spcPct val="20000"/>
              </a:spcBef>
              <a:buNone/>
            </a:pPr>
            <a:r>
              <a:rPr lang="en-GB" altLang="en-US" b="1">
                <a:latin typeface="Arial" panose="020B0604020202020204" pitchFamily="34" charset="0"/>
                <a:cs typeface="Arial" panose="020B0604020202020204" pitchFamily="34" charset="0"/>
              </a:rPr>
              <a:t>Q: What should be included in the assessment of the work?</a:t>
            </a:r>
          </a:p>
          <a:p>
            <a:pPr marL="0" indent="0">
              <a:spcBef>
                <a:spcPct val="20000"/>
              </a:spcBef>
              <a:buNone/>
            </a:pPr>
            <a:r>
              <a:rPr lang="en-GB" altLang="en-US" b="1">
                <a:latin typeface="Arial" panose="020B0604020202020204" pitchFamily="34" charset="0"/>
                <a:cs typeface="Arial" panose="020B0604020202020204" pitchFamily="34" charset="0"/>
              </a:rPr>
              <a:t>Q: What can you do to help prevent HAVS?</a:t>
            </a:r>
          </a:p>
          <a:p>
            <a:endParaRPr lang="en-GB"/>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04/07</a:t>
            </a:r>
          </a:p>
        </p:txBody>
      </p:sp>
      <p:sp>
        <p:nvSpPr>
          <p:cNvPr id="3" name="TextBox 2"/>
          <p:cNvSpPr txBox="1"/>
          <p:nvPr/>
        </p:nvSpPr>
        <p:spPr>
          <a:xfrm>
            <a:off x="4566919" y="1008384"/>
            <a:ext cx="4573491" cy="830997"/>
          </a:xfrm>
          <a:prstGeom prst="rect">
            <a:avLst/>
          </a:prstGeom>
          <a:noFill/>
        </p:spPr>
        <p:txBody>
          <a:bodyPr wrap="square" rtlCol="0">
            <a:spAutoFit/>
          </a:bodyPr>
          <a:lstStyle/>
          <a:p>
            <a:pPr algn="ctr"/>
            <a:r>
              <a:rPr lang="en-GB" sz="1600" b="1" u="sng">
                <a:latin typeface="Arial" panose="020B0604020202020204" pitchFamily="34" charset="0"/>
                <a:cs typeface="Arial" panose="020B0604020202020204" pitchFamily="34" charset="0"/>
              </a:rPr>
              <a:t>Did you know?</a:t>
            </a:r>
          </a:p>
          <a:p>
            <a:pPr algn="ctr"/>
            <a:r>
              <a:rPr lang="en-GB" sz="1600">
                <a:latin typeface="Arial" panose="020B0604020202020204" pitchFamily="34" charset="0"/>
                <a:cs typeface="Arial" panose="020B0604020202020204" pitchFamily="34" charset="0"/>
              </a:rPr>
              <a:t>It is estimated that nearly 300,000 people in the UK suffer from HAVS. </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53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5170170" cy="5404103"/>
          </a:xfrm>
        </p:spPr>
        <p:txBody>
          <a:bodyPr>
            <a:noAutofit/>
          </a:bodyPr>
          <a:lstStyle/>
          <a:p>
            <a:pPr>
              <a:lnSpc>
                <a:spcPct val="100000"/>
              </a:lnSpc>
              <a:spcBef>
                <a:spcPct val="50000"/>
              </a:spcBef>
            </a:pPr>
            <a:r>
              <a:rPr lang="en-GB" altLang="en-US" sz="1100">
                <a:latin typeface="Arial" panose="020B0604020202020204" pitchFamily="34" charset="0"/>
                <a:cs typeface="Arial" panose="020B0604020202020204" pitchFamily="34" charset="0"/>
              </a:rPr>
              <a:t>Alcohol and drugs are proven to affect your ability to respond normally to situations at work.</a:t>
            </a:r>
          </a:p>
          <a:p>
            <a:pPr>
              <a:lnSpc>
                <a:spcPct val="100000"/>
              </a:lnSpc>
              <a:spcBef>
                <a:spcPct val="50000"/>
              </a:spcBef>
            </a:pPr>
            <a:r>
              <a:rPr lang="en-GB" altLang="en-US" sz="1100">
                <a:latin typeface="Arial" panose="020B0604020202020204" pitchFamily="34" charset="0"/>
                <a:cs typeface="Arial" panose="020B0604020202020204" pitchFamily="34" charset="0"/>
              </a:rPr>
              <a:t>Drugs which can affect your ability to work do not just have to be illegal drugs. Prescription drugs or even medicines which are purchased from a shop can also affect the way you work. </a:t>
            </a:r>
          </a:p>
          <a:p>
            <a:pPr>
              <a:lnSpc>
                <a:spcPct val="100000"/>
              </a:lnSpc>
              <a:spcBef>
                <a:spcPct val="50000"/>
              </a:spcBef>
            </a:pPr>
            <a:r>
              <a:rPr lang="en-GB" altLang="en-US" sz="1100">
                <a:latin typeface="Arial" panose="020B0604020202020204" pitchFamily="34" charset="0"/>
                <a:cs typeface="Arial" panose="020B0604020202020204" pitchFamily="34" charset="0"/>
              </a:rPr>
              <a:t>If you are taking any medicines which you think may affect you at work inform your supervisor. Most medicines which will affect you have information written on the box which will tell you of any possible ‘side effects’ such as drowsiness.</a:t>
            </a:r>
          </a:p>
          <a:p>
            <a:pPr>
              <a:lnSpc>
                <a:spcPct val="100000"/>
              </a:lnSpc>
              <a:spcBef>
                <a:spcPct val="50000"/>
              </a:spcBef>
            </a:pPr>
            <a:r>
              <a:rPr lang="en-GB" altLang="en-US" sz="1100">
                <a:latin typeface="Arial" panose="020B0604020202020204" pitchFamily="34" charset="0"/>
                <a:cs typeface="Arial" panose="020B0604020202020204" pitchFamily="34" charset="0"/>
              </a:rPr>
              <a:t>The amount of alcohol which you are allowed can vary from site to site. Normally the limit is 80mg per 1, but on ‘rail’ sites this is reduced to 30mg per 1.</a:t>
            </a:r>
          </a:p>
          <a:p>
            <a:pPr>
              <a:lnSpc>
                <a:spcPct val="100000"/>
              </a:lnSpc>
              <a:spcBef>
                <a:spcPct val="50000"/>
              </a:spcBef>
            </a:pPr>
            <a:r>
              <a:rPr lang="en-GB" altLang="en-US" sz="1100">
                <a:latin typeface="Arial" panose="020B0604020202020204" pitchFamily="34" charset="0"/>
                <a:cs typeface="Arial" panose="020B0604020202020204" pitchFamily="34" charset="0"/>
              </a:rPr>
              <a:t>Taking drugs or drinking excessive alcohol does not just affect your performance at work. It can affect your personal relationships and cause severe long term health problems which can result in premature death.</a:t>
            </a:r>
          </a:p>
          <a:p>
            <a:pPr>
              <a:lnSpc>
                <a:spcPct val="100000"/>
              </a:lnSpc>
              <a:spcBef>
                <a:spcPct val="50000"/>
              </a:spcBef>
            </a:pPr>
            <a:r>
              <a:rPr lang="en-GB" altLang="en-US" sz="1100">
                <a:latin typeface="Arial" panose="020B0604020202020204" pitchFamily="34" charset="0"/>
                <a:cs typeface="Arial" panose="020B0604020202020204" pitchFamily="34" charset="0"/>
              </a:rPr>
              <a:t>A guide to how much you can safely drink is up to 4 pints of ‘normal’ strength lager. You must leave at least 8 hrs before starting work for this amount of alcohol to have left your system when you start work. If you drink more (or stronger) drinks it will take longer for the alcohol to leave your body. This amount will vary from person to person and should only be used as a rough guide.</a:t>
            </a:r>
          </a:p>
          <a:p>
            <a:pPr>
              <a:lnSpc>
                <a:spcPct val="100000"/>
              </a:lnSpc>
              <a:spcBef>
                <a:spcPct val="50000"/>
              </a:spcBef>
            </a:pPr>
            <a:r>
              <a:rPr lang="en-GB" altLang="en-US" sz="1100">
                <a:latin typeface="Arial" panose="020B0604020202020204" pitchFamily="34" charset="0"/>
                <a:cs typeface="Arial" panose="020B0604020202020204" pitchFamily="34" charset="0"/>
              </a:rPr>
              <a:t>Although the penalties for being caught with cannabis have been reduced in the UK it is still an illegal drug. Cannabis stays in your blood stream for around 30 days after you have taken it.</a:t>
            </a:r>
          </a:p>
          <a:p>
            <a:pPr>
              <a:lnSpc>
                <a:spcPct val="100000"/>
              </a:lnSpc>
              <a:spcBef>
                <a:spcPct val="50000"/>
              </a:spcBef>
            </a:pPr>
            <a:r>
              <a:rPr lang="en-GB" altLang="en-US" sz="1100">
                <a:latin typeface="Arial" panose="020B0604020202020204" pitchFamily="34" charset="0"/>
                <a:cs typeface="Arial" panose="020B0604020202020204" pitchFamily="34" charset="0"/>
              </a:rPr>
              <a:t>You can be asked to provide a random drugs and alcohol test at any time during your employment. Refusing to take a test is just as serious as failing one.</a:t>
            </a:r>
            <a:endParaRPr lang="en-GB" altLang="en-US" sz="800">
              <a:latin typeface="Arial" panose="020B0604020202020204" pitchFamily="34" charset="0"/>
              <a:cs typeface="Arial" panose="020B0604020202020204" pitchFamily="34" charset="0"/>
            </a:endParaRPr>
          </a:p>
          <a:p>
            <a:pPr>
              <a:spcBef>
                <a:spcPct val="50000"/>
              </a:spcBef>
            </a:pPr>
            <a:endParaRPr lang="en-GB" altLang="en-US" sz="1050"/>
          </a:p>
        </p:txBody>
      </p:sp>
      <p:sp>
        <p:nvSpPr>
          <p:cNvPr id="5" name="Content Placeholder 4"/>
          <p:cNvSpPr>
            <a:spLocks noGrp="1"/>
          </p:cNvSpPr>
          <p:nvPr>
            <p:ph sz="half" idx="2"/>
          </p:nvPr>
        </p:nvSpPr>
        <p:spPr>
          <a:xfrm>
            <a:off x="5193030" y="4988451"/>
            <a:ext cx="3634081" cy="1302621"/>
          </a:xfrm>
        </p:spPr>
        <p:txBody>
          <a:bodyPr>
            <a:normAutofit lnSpcReduction="10000"/>
          </a:bodyPr>
          <a:lstStyle/>
          <a:p>
            <a:pPr marL="0" indent="0">
              <a:spcBef>
                <a:spcPct val="50000"/>
              </a:spcBef>
              <a:buNone/>
            </a:pPr>
            <a:r>
              <a:rPr lang="en-GB" altLang="en-US" sz="1400" b="1">
                <a:latin typeface="Arial" panose="020B0604020202020204" pitchFamily="34" charset="0"/>
                <a:cs typeface="Arial" panose="020B0604020202020204" pitchFamily="34" charset="0"/>
              </a:rPr>
              <a:t>Q. What drugs can affect you at work?</a:t>
            </a:r>
          </a:p>
          <a:p>
            <a:pPr marL="0" indent="0">
              <a:spcBef>
                <a:spcPct val="50000"/>
              </a:spcBef>
              <a:buNone/>
            </a:pPr>
            <a:r>
              <a:rPr lang="en-GB" altLang="en-US" sz="1400" b="1">
                <a:latin typeface="Arial" panose="020B0604020202020204" pitchFamily="34" charset="0"/>
                <a:cs typeface="Arial" panose="020B0604020202020204" pitchFamily="34" charset="0"/>
              </a:rPr>
              <a:t>Q. Is cannabis legal?</a:t>
            </a:r>
          </a:p>
          <a:p>
            <a:pPr marL="0" indent="0">
              <a:spcBef>
                <a:spcPct val="50000"/>
              </a:spcBef>
              <a:buNone/>
            </a:pPr>
            <a:r>
              <a:rPr lang="en-GB" altLang="en-US" sz="1400" b="1">
                <a:latin typeface="Arial" panose="020B0604020202020204" pitchFamily="34" charset="0"/>
                <a:cs typeface="Arial" panose="020B0604020202020204" pitchFamily="34" charset="0"/>
              </a:rPr>
              <a:t>Q. When can you be asked to take a drugs and alcohol test?</a:t>
            </a:r>
          </a:p>
        </p:txBody>
      </p:sp>
      <p:sp>
        <p:nvSpPr>
          <p:cNvPr id="4" name="Title 3"/>
          <p:cNvSpPr>
            <a:spLocks noGrp="1"/>
          </p:cNvSpPr>
          <p:nvPr>
            <p:ph type="title"/>
          </p:nvPr>
        </p:nvSpPr>
        <p:spPr/>
        <p:txBody>
          <a:bodyPr/>
          <a:lstStyle/>
          <a:p>
            <a:r>
              <a:rPr lang="en-GB"/>
              <a:t>Drugs &amp; Alcohol</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04/08  </a:t>
            </a:r>
          </a:p>
        </p:txBody>
      </p:sp>
      <p:pic>
        <p:nvPicPr>
          <p:cNvPr id="8" name="Picture 8" descr="571_smoking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395" y="2569101"/>
            <a:ext cx="24193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81600" y="922950"/>
            <a:ext cx="3962400" cy="1600438"/>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If you feel you may need help with either a drug or alcohol dependency, contact the HSQE department or your labour supervisor who can give you the details of organisations that can proved advice. Any request will be treated in complete confidence.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014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Autofit/>
          </a:bodyPr>
          <a:lstStyle/>
          <a:p>
            <a:pPr marL="0" indent="0">
              <a:lnSpc>
                <a:spcPct val="100000"/>
              </a:lnSpc>
              <a:buNone/>
            </a:pPr>
            <a:r>
              <a:rPr lang="en-GB" altLang="en-US" sz="1200">
                <a:latin typeface="Arial" panose="020B0604020202020204" pitchFamily="34" charset="0"/>
                <a:cs typeface="Arial" panose="020B0604020202020204" pitchFamily="34" charset="0"/>
              </a:rPr>
              <a:t>Although we associate outdoor work with healthy living, too much sunlight is harmful.  A tan is a sign that your skin has been damaged by the ultraviolet (UV) rays in sunlight.</a:t>
            </a:r>
          </a:p>
          <a:p>
            <a:pPr marL="0" indent="0">
              <a:lnSpc>
                <a:spcPct val="100000"/>
              </a:lnSpc>
              <a:buNone/>
            </a:pPr>
            <a:endParaRPr lang="en-GB" altLang="en-US" sz="1200">
              <a:latin typeface="Arial" panose="020B0604020202020204" pitchFamily="34" charset="0"/>
              <a:cs typeface="Arial" panose="020B0604020202020204" pitchFamily="34" charset="0"/>
            </a:endParaRPr>
          </a:p>
          <a:p>
            <a:pPr marL="0" indent="0">
              <a:lnSpc>
                <a:spcPct val="100000"/>
              </a:lnSpc>
              <a:buNone/>
            </a:pPr>
            <a:r>
              <a:rPr lang="en-GB" altLang="en-US" sz="1200" u="sng">
                <a:latin typeface="Arial" panose="020B0604020202020204" pitchFamily="34" charset="0"/>
                <a:cs typeface="Arial" panose="020B0604020202020204" pitchFamily="34" charset="0"/>
              </a:rPr>
              <a:t>Certain workers are at high risk</a:t>
            </a:r>
            <a:r>
              <a:rPr lang="en-GB" altLang="en-US" sz="1200">
                <a:latin typeface="Arial" panose="020B0604020202020204" pitchFamily="34" charset="0"/>
                <a:cs typeface="Arial" panose="020B0604020202020204" pitchFamily="34" charset="0"/>
              </a:rPr>
              <a:t> (raise hands):</a:t>
            </a:r>
          </a:p>
          <a:p>
            <a:pPr>
              <a:lnSpc>
                <a:spcPct val="100000"/>
              </a:lnSpc>
            </a:pPr>
            <a:r>
              <a:rPr lang="en-GB" altLang="en-US" sz="1200">
                <a:latin typeface="Arial" panose="020B0604020202020204" pitchFamily="34" charset="0"/>
                <a:cs typeface="Arial" panose="020B0604020202020204" pitchFamily="34" charset="0"/>
              </a:rPr>
              <a:t>Do you have fair or freckled skin?</a:t>
            </a:r>
          </a:p>
          <a:p>
            <a:pPr>
              <a:lnSpc>
                <a:spcPct val="100000"/>
              </a:lnSpc>
            </a:pPr>
            <a:r>
              <a:rPr lang="en-GB" altLang="en-US" sz="1200">
                <a:latin typeface="Arial" panose="020B0604020202020204" pitchFamily="34" charset="0"/>
                <a:cs typeface="Arial" panose="020B0604020202020204" pitchFamily="34" charset="0"/>
              </a:rPr>
              <a:t>Does your skin go red or burn before it tans?</a:t>
            </a:r>
          </a:p>
          <a:p>
            <a:pPr>
              <a:lnSpc>
                <a:spcPct val="100000"/>
              </a:lnSpc>
            </a:pPr>
            <a:r>
              <a:rPr lang="en-GB" altLang="en-US" sz="1200">
                <a:latin typeface="Arial" panose="020B0604020202020204" pitchFamily="34" charset="0"/>
                <a:cs typeface="Arial" panose="020B0604020202020204" pitchFamily="34" charset="0"/>
              </a:rPr>
              <a:t>Have you fair or ginger hair or light eyes?</a:t>
            </a:r>
          </a:p>
          <a:p>
            <a:pPr>
              <a:lnSpc>
                <a:spcPct val="100000"/>
              </a:lnSpc>
            </a:pPr>
            <a:r>
              <a:rPr lang="en-GB" altLang="en-US" sz="1200">
                <a:latin typeface="Arial" panose="020B0604020202020204" pitchFamily="34" charset="0"/>
                <a:cs typeface="Arial" panose="020B0604020202020204" pitchFamily="34" charset="0"/>
              </a:rPr>
              <a:t>Have you moles on your skin?</a:t>
            </a:r>
          </a:p>
          <a:p>
            <a:pPr marL="0" indent="0">
              <a:lnSpc>
                <a:spcPct val="100000"/>
              </a:lnSpc>
              <a:buNone/>
            </a:pPr>
            <a:endParaRPr lang="en-GB" altLang="en-US" sz="1200">
              <a:latin typeface="Arial" panose="020B0604020202020204" pitchFamily="34" charset="0"/>
              <a:cs typeface="Arial" panose="020B0604020202020204" pitchFamily="34" charset="0"/>
            </a:endParaRPr>
          </a:p>
          <a:p>
            <a:pPr marL="0" indent="0">
              <a:lnSpc>
                <a:spcPct val="100000"/>
              </a:lnSpc>
              <a:buNone/>
            </a:pPr>
            <a:r>
              <a:rPr lang="en-GB" altLang="en-US" sz="1200" u="sng">
                <a:latin typeface="Arial" panose="020B0604020202020204" pitchFamily="34" charset="0"/>
                <a:cs typeface="Arial" panose="020B0604020202020204" pitchFamily="34" charset="0"/>
              </a:rPr>
              <a:t>What are the Dangers</a:t>
            </a:r>
            <a:r>
              <a:rPr lang="en-GB" altLang="en-US" sz="1200">
                <a:latin typeface="Arial" panose="020B0604020202020204" pitchFamily="34" charset="0"/>
                <a:cs typeface="Arial" panose="020B0604020202020204" pitchFamily="34" charset="0"/>
              </a:rPr>
              <a:t>?</a:t>
            </a:r>
          </a:p>
          <a:p>
            <a:pPr>
              <a:lnSpc>
                <a:spcPct val="100000"/>
              </a:lnSpc>
            </a:pPr>
            <a:r>
              <a:rPr lang="en-GB" altLang="en-US" sz="1200">
                <a:latin typeface="Arial" panose="020B0604020202020204" pitchFamily="34" charset="0"/>
                <a:cs typeface="Arial" panose="020B0604020202020204" pitchFamily="34" charset="0"/>
              </a:rPr>
              <a:t>Burning , blistering and sunstroke.</a:t>
            </a:r>
          </a:p>
          <a:p>
            <a:pPr>
              <a:lnSpc>
                <a:spcPct val="100000"/>
              </a:lnSpc>
            </a:pPr>
            <a:r>
              <a:rPr lang="en-GB" altLang="en-US" sz="1200">
                <a:latin typeface="Arial" panose="020B0604020202020204" pitchFamily="34" charset="0"/>
                <a:cs typeface="Arial" panose="020B0604020202020204" pitchFamily="34" charset="0"/>
              </a:rPr>
              <a:t>Premature aging and leathery appearance.</a:t>
            </a:r>
          </a:p>
          <a:p>
            <a:pPr>
              <a:lnSpc>
                <a:spcPct val="100000"/>
              </a:lnSpc>
            </a:pPr>
            <a:r>
              <a:rPr lang="en-GB" altLang="en-US" sz="1200">
                <a:latin typeface="Arial" panose="020B0604020202020204" pitchFamily="34" charset="0"/>
                <a:cs typeface="Arial" panose="020B0604020202020204" pitchFamily="34" charset="0"/>
              </a:rPr>
              <a:t>But the real danger is the increased risk of </a:t>
            </a:r>
            <a:r>
              <a:rPr lang="en-GB" altLang="en-US" sz="1200" i="1">
                <a:latin typeface="Arial" panose="020B0604020202020204" pitchFamily="34" charset="0"/>
                <a:cs typeface="Arial" panose="020B0604020202020204" pitchFamily="34" charset="0"/>
              </a:rPr>
              <a:t>Skin Cancer, </a:t>
            </a:r>
            <a:r>
              <a:rPr lang="en-GB" altLang="en-US" sz="1200">
                <a:latin typeface="Arial" panose="020B0604020202020204" pitchFamily="34" charset="0"/>
                <a:cs typeface="Arial" panose="020B0604020202020204" pitchFamily="34" charset="0"/>
              </a:rPr>
              <a:t>which is a</a:t>
            </a:r>
            <a:r>
              <a:rPr lang="en-GB" altLang="en-US" sz="1200" i="1">
                <a:latin typeface="Arial" panose="020B0604020202020204" pitchFamily="34" charset="0"/>
                <a:cs typeface="Arial" panose="020B0604020202020204" pitchFamily="34" charset="0"/>
              </a:rPr>
              <a:t> killer.</a:t>
            </a:r>
          </a:p>
          <a:p>
            <a:pPr marL="0" indent="0">
              <a:lnSpc>
                <a:spcPct val="100000"/>
              </a:lnSpc>
              <a:buNone/>
            </a:pPr>
            <a:endParaRPr lang="en-GB" altLang="en-US" sz="1200" i="1">
              <a:latin typeface="Arial" panose="020B0604020202020204" pitchFamily="34" charset="0"/>
              <a:cs typeface="Arial" panose="020B0604020202020204" pitchFamily="34" charset="0"/>
            </a:endParaRPr>
          </a:p>
          <a:p>
            <a:pPr marL="0" indent="0">
              <a:lnSpc>
                <a:spcPct val="100000"/>
              </a:lnSpc>
              <a:buNone/>
            </a:pPr>
            <a:r>
              <a:rPr lang="en-GB" altLang="en-US" sz="1200" u="sng">
                <a:latin typeface="Arial" panose="020B0604020202020204" pitchFamily="34" charset="0"/>
                <a:cs typeface="Arial" panose="020B0604020202020204" pitchFamily="34" charset="0"/>
              </a:rPr>
              <a:t>How can you avoid the risks</a:t>
            </a:r>
            <a:r>
              <a:rPr lang="en-GB" altLang="en-US" sz="1200">
                <a:latin typeface="Arial" panose="020B0604020202020204" pitchFamily="34" charset="0"/>
                <a:cs typeface="Arial" panose="020B0604020202020204" pitchFamily="34" charset="0"/>
              </a:rPr>
              <a:t>?</a:t>
            </a:r>
          </a:p>
          <a:p>
            <a:pPr>
              <a:lnSpc>
                <a:spcPct val="100000"/>
              </a:lnSpc>
            </a:pPr>
            <a:r>
              <a:rPr lang="en-GB" altLang="en-US" sz="1200">
                <a:latin typeface="Arial" panose="020B0604020202020204" pitchFamily="34" charset="0"/>
                <a:cs typeface="Arial" panose="020B0604020202020204" pitchFamily="34" charset="0"/>
              </a:rPr>
              <a:t>Keep arms, legs and torso covered.</a:t>
            </a:r>
          </a:p>
          <a:p>
            <a:pPr>
              <a:lnSpc>
                <a:spcPct val="100000"/>
              </a:lnSpc>
            </a:pPr>
            <a:r>
              <a:rPr lang="en-GB" altLang="en-US" sz="1200">
                <a:latin typeface="Arial" panose="020B0604020202020204" pitchFamily="34" charset="0"/>
                <a:cs typeface="Arial" panose="020B0604020202020204" pitchFamily="34" charset="0"/>
              </a:rPr>
              <a:t>At break times, go into the shade.</a:t>
            </a:r>
          </a:p>
          <a:p>
            <a:pPr>
              <a:lnSpc>
                <a:spcPct val="100000"/>
              </a:lnSpc>
            </a:pPr>
            <a:r>
              <a:rPr lang="en-GB" altLang="en-US" sz="1200">
                <a:latin typeface="Arial" panose="020B0604020202020204" pitchFamily="34" charset="0"/>
                <a:cs typeface="Arial" panose="020B0604020202020204" pitchFamily="34" charset="0"/>
              </a:rPr>
              <a:t>Use high factor sunscreen, minimum SPF15.</a:t>
            </a:r>
          </a:p>
          <a:p>
            <a:pPr>
              <a:lnSpc>
                <a:spcPct val="100000"/>
              </a:lnSpc>
            </a:pPr>
            <a:r>
              <a:rPr lang="en-GB" altLang="en-US" sz="1200">
                <a:latin typeface="Arial" panose="020B0604020202020204" pitchFamily="34" charset="0"/>
                <a:cs typeface="Arial" panose="020B0604020202020204" pitchFamily="34" charset="0"/>
              </a:rPr>
              <a:t>Check your skin regularly.  If spots or moles change shape or colour or start to itch or bleed, see your doctor promptly</a:t>
            </a:r>
          </a:p>
          <a:p>
            <a:pPr marL="0" indent="0">
              <a:lnSpc>
                <a:spcPct val="100000"/>
              </a:lnSpc>
              <a:buNone/>
            </a:pPr>
            <a:endParaRPr lang="en-GB" altLang="en-US" sz="1200">
              <a:latin typeface="Arial" panose="020B0604020202020204" pitchFamily="34" charset="0"/>
              <a:cs typeface="Arial" panose="020B0604020202020204" pitchFamily="34" charset="0"/>
            </a:endParaRPr>
          </a:p>
          <a:p>
            <a:pPr marL="0" indent="0">
              <a:lnSpc>
                <a:spcPct val="100000"/>
              </a:lnSpc>
              <a:buNone/>
            </a:pPr>
            <a:r>
              <a:rPr lang="en-GB" altLang="en-US" sz="1200" b="1">
                <a:latin typeface="Arial" panose="020B0604020202020204" pitchFamily="34" charset="0"/>
                <a:cs typeface="Arial" panose="020B0604020202020204" pitchFamily="34" charset="0"/>
              </a:rPr>
              <a:t>You also need to drink plenty of water to avoid dehydration, especially if you are doing manual work.  </a:t>
            </a:r>
          </a:p>
        </p:txBody>
      </p:sp>
      <p:sp>
        <p:nvSpPr>
          <p:cNvPr id="5" name="Content Placeholder 4"/>
          <p:cNvSpPr>
            <a:spLocks noGrp="1"/>
          </p:cNvSpPr>
          <p:nvPr>
            <p:ph sz="half" idx="2"/>
          </p:nvPr>
        </p:nvSpPr>
        <p:spPr>
          <a:xfrm>
            <a:off x="4569015" y="5200486"/>
            <a:ext cx="4574985" cy="1090586"/>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Why is prolonged exposure to sunlight hazardous?</a:t>
            </a:r>
          </a:p>
          <a:p>
            <a:pPr marL="0" indent="0">
              <a:spcBef>
                <a:spcPct val="20000"/>
              </a:spcBef>
              <a:buNone/>
            </a:pPr>
            <a:r>
              <a:rPr lang="en-GB" altLang="en-US" sz="1400" b="1">
                <a:latin typeface="Arial" panose="020B0604020202020204" pitchFamily="34" charset="0"/>
                <a:cs typeface="Arial" panose="020B0604020202020204" pitchFamily="34" charset="0"/>
              </a:rPr>
              <a:t>Q. How can you avoid the risks?</a:t>
            </a:r>
          </a:p>
          <a:p>
            <a:endParaRPr lang="en-GB"/>
          </a:p>
        </p:txBody>
      </p:sp>
      <p:sp>
        <p:nvSpPr>
          <p:cNvPr id="4" name="Title 3"/>
          <p:cNvSpPr>
            <a:spLocks noGrp="1"/>
          </p:cNvSpPr>
          <p:nvPr>
            <p:ph type="title"/>
          </p:nvPr>
        </p:nvSpPr>
        <p:spPr/>
        <p:txBody>
          <a:bodyPr/>
          <a:lstStyle/>
          <a:p>
            <a:r>
              <a:rPr lang="en-GB"/>
              <a:t>Hot Weather</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04/09 </a:t>
            </a:r>
          </a:p>
        </p:txBody>
      </p:sp>
      <p:sp>
        <p:nvSpPr>
          <p:cNvPr id="3" name="TextBox 2"/>
          <p:cNvSpPr txBox="1"/>
          <p:nvPr/>
        </p:nvSpPr>
        <p:spPr>
          <a:xfrm>
            <a:off x="4581938" y="886968"/>
            <a:ext cx="4562062"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The most common cancer in the UK is Skin Cancer, there are over a 100 new cases diagnosed each day. </a:t>
            </a:r>
            <a:endParaRPr lang="en-GB" sz="1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94" y="2165284"/>
            <a:ext cx="3333750" cy="2495550"/>
          </a:xfrm>
          <a:prstGeom prst="rect">
            <a:avLst/>
          </a:prstGeom>
        </p:spPr>
      </p:pic>
    </p:spTree>
    <p:extLst>
      <p:ext uri="{BB962C8B-B14F-4D97-AF65-F5344CB8AC3E}">
        <p14:creationId xmlns:p14="http://schemas.microsoft.com/office/powerpoint/2010/main" val="2786573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712842" y="2415756"/>
            <a:ext cx="3133616" cy="2347163"/>
          </a:xfrm>
          <a:prstGeom prst="rect">
            <a:avLst/>
          </a:prstGeom>
        </p:spPr>
      </p:pic>
      <p:sp>
        <p:nvSpPr>
          <p:cNvPr id="4" name="Title 3"/>
          <p:cNvSpPr>
            <a:spLocks noGrp="1"/>
          </p:cNvSpPr>
          <p:nvPr>
            <p:ph type="title"/>
          </p:nvPr>
        </p:nvSpPr>
        <p:spPr/>
        <p:txBody>
          <a:bodyPr/>
          <a:lstStyle/>
          <a:p>
            <a:r>
              <a:rPr lang="en-GB"/>
              <a:t>Cold Weather</a:t>
            </a: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04/10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748" y="2683900"/>
            <a:ext cx="2994991" cy="1810874"/>
          </a:xfrm>
          <a:prstGeom prst="rect">
            <a:avLst/>
          </a:prstGeom>
        </p:spPr>
      </p:pic>
    </p:spTree>
    <p:extLst>
      <p:ext uri="{BB962C8B-B14F-4D97-AF65-F5344CB8AC3E}">
        <p14:creationId xmlns:p14="http://schemas.microsoft.com/office/powerpoint/2010/main" val="1436934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Workplace Noise</a:t>
            </a:r>
          </a:p>
        </p:txBody>
      </p:sp>
      <p:sp>
        <p:nvSpPr>
          <p:cNvPr id="6" name="Rectangle 5"/>
          <p:cNvSpPr/>
          <p:nvPr/>
        </p:nvSpPr>
        <p:spPr>
          <a:xfrm>
            <a:off x="0" y="1042699"/>
            <a:ext cx="4572000" cy="4939814"/>
          </a:xfrm>
          <a:prstGeom prst="rect">
            <a:avLst/>
          </a:prstGeom>
        </p:spPr>
        <p:txBody>
          <a:bodyPr>
            <a:spAutoFit/>
          </a:bodyPr>
          <a:lstStyle/>
          <a:p>
            <a:pPr>
              <a:lnSpc>
                <a:spcPct val="90000"/>
              </a:lnSpc>
            </a:pPr>
            <a:r>
              <a:rPr lang="en-GB" altLang="en-US" sz="1400">
                <a:latin typeface="Arial" panose="020B0604020202020204" pitchFamily="34" charset="0"/>
                <a:cs typeface="Arial" panose="020B0604020202020204" pitchFamily="34" charset="0"/>
              </a:rPr>
              <a:t>Working in a noisy environment can damage your hearing in the longer term. You may not notice the effect until you are older, but by that time it will be too late.  There is no cure.</a:t>
            </a:r>
          </a:p>
          <a:p>
            <a:pPr>
              <a:lnSpc>
                <a:spcPct val="90000"/>
              </a:lnSpc>
            </a:pPr>
            <a:endParaRPr lang="en-GB" altLang="en-US" sz="1400">
              <a:latin typeface="Arial" panose="020B0604020202020204" pitchFamily="34" charset="0"/>
              <a:cs typeface="Arial" panose="020B0604020202020204" pitchFamily="34" charset="0"/>
            </a:endParaRPr>
          </a:p>
          <a:p>
            <a:pPr>
              <a:lnSpc>
                <a:spcPct val="90000"/>
              </a:lnSpc>
            </a:pPr>
            <a:r>
              <a:rPr lang="en-GB" altLang="en-US" sz="1400">
                <a:latin typeface="Arial" panose="020B0604020202020204" pitchFamily="34" charset="0"/>
                <a:cs typeface="Arial" panose="020B0604020202020204" pitchFamily="34" charset="0"/>
              </a:rPr>
              <a:t>Another effect of excessive noise is “Tinnitus”  This is a buzzing or ringing in the ears that won’t go away.  It is very unpleasant.</a:t>
            </a:r>
          </a:p>
          <a:p>
            <a:pPr>
              <a:lnSpc>
                <a:spcPct val="90000"/>
              </a:lnSpc>
            </a:pPr>
            <a:r>
              <a:rPr lang="en-GB" altLang="en-US" sz="1400">
                <a:latin typeface="Arial" panose="020B0604020202020204" pitchFamily="34" charset="0"/>
                <a:cs typeface="Arial" panose="020B0604020202020204" pitchFamily="34" charset="0"/>
              </a:rPr>
              <a:t>“Noise” is transmitted by air-vibration. To protect your ears you must control the amount of vibration that gets to your ear-drum.</a:t>
            </a:r>
          </a:p>
          <a:p>
            <a:pPr>
              <a:lnSpc>
                <a:spcPct val="90000"/>
              </a:lnSpc>
            </a:pPr>
            <a:endParaRPr lang="en-GB" altLang="en-US" sz="1400">
              <a:latin typeface="Arial" panose="020B0604020202020204" pitchFamily="34" charset="0"/>
              <a:cs typeface="Arial" panose="020B0604020202020204" pitchFamily="34" charset="0"/>
            </a:endParaRPr>
          </a:p>
          <a:p>
            <a:pPr>
              <a:lnSpc>
                <a:spcPct val="90000"/>
              </a:lnSpc>
            </a:pPr>
            <a:r>
              <a:rPr lang="en-GB" altLang="en-US" sz="1400">
                <a:latin typeface="Arial" panose="020B0604020202020204" pitchFamily="34" charset="0"/>
                <a:cs typeface="Arial" panose="020B0604020202020204" pitchFamily="34" charset="0"/>
              </a:rPr>
              <a:t>If you see the blue warning sign, you</a:t>
            </a:r>
            <a:r>
              <a:rPr lang="en-GB" altLang="en-US" sz="1400" b="1">
                <a:latin typeface="Arial" panose="020B0604020202020204" pitchFamily="34" charset="0"/>
                <a:cs typeface="Arial" panose="020B0604020202020204" pitchFamily="34" charset="0"/>
              </a:rPr>
              <a:t> </a:t>
            </a:r>
            <a:r>
              <a:rPr lang="en-GB" altLang="en-US" sz="1400" b="1" u="sng">
                <a:latin typeface="Arial" panose="020B0604020202020204" pitchFamily="34" charset="0"/>
                <a:cs typeface="Arial" panose="020B0604020202020204" pitchFamily="34" charset="0"/>
              </a:rPr>
              <a:t>must</a:t>
            </a:r>
            <a:r>
              <a:rPr lang="en-GB" altLang="en-US" sz="1400" b="1">
                <a:latin typeface="Arial" panose="020B0604020202020204" pitchFamily="34" charset="0"/>
                <a:cs typeface="Arial" panose="020B0604020202020204" pitchFamily="34" charset="0"/>
              </a:rPr>
              <a:t> </a:t>
            </a:r>
            <a:r>
              <a:rPr lang="en-GB" altLang="en-US" sz="1400">
                <a:latin typeface="Arial" panose="020B0604020202020204" pitchFamily="34" charset="0"/>
                <a:cs typeface="Arial" panose="020B0604020202020204" pitchFamily="34" charset="0"/>
              </a:rPr>
              <a:t>wear hearing protection.  This is because the noise level of the plant has been measured and found to be above the “action level”.  Supervisors must enforce this.</a:t>
            </a:r>
          </a:p>
          <a:p>
            <a:pPr>
              <a:lnSpc>
                <a:spcPct val="90000"/>
              </a:lnSpc>
            </a:pPr>
            <a:endParaRPr lang="en-GB" altLang="en-US" sz="1400">
              <a:latin typeface="Arial" panose="020B0604020202020204" pitchFamily="34" charset="0"/>
              <a:cs typeface="Arial" panose="020B0604020202020204" pitchFamily="34" charset="0"/>
            </a:endParaRPr>
          </a:p>
          <a:p>
            <a:pPr>
              <a:lnSpc>
                <a:spcPct val="90000"/>
              </a:lnSpc>
            </a:pPr>
            <a:r>
              <a:rPr lang="en-GB" altLang="en-US" sz="1400">
                <a:latin typeface="Arial" panose="020B0604020202020204" pitchFamily="34" charset="0"/>
                <a:cs typeface="Arial" panose="020B0604020202020204" pitchFamily="34" charset="0"/>
              </a:rPr>
              <a:t>The noise produced by typical work equipment will often increase significantly if it is not well maintained, so keep your kit in good order.</a:t>
            </a:r>
          </a:p>
          <a:p>
            <a:pPr>
              <a:lnSpc>
                <a:spcPct val="90000"/>
              </a:lnSpc>
            </a:pPr>
            <a:endParaRPr lang="en-GB" altLang="en-US" sz="1400">
              <a:latin typeface="Arial" panose="020B0604020202020204" pitchFamily="34" charset="0"/>
              <a:cs typeface="Arial" panose="020B0604020202020204" pitchFamily="34" charset="0"/>
            </a:endParaRPr>
          </a:p>
          <a:p>
            <a:pPr>
              <a:lnSpc>
                <a:spcPct val="90000"/>
              </a:lnSpc>
            </a:pPr>
            <a:r>
              <a:rPr lang="en-GB" altLang="en-US" sz="1400">
                <a:latin typeface="Arial" panose="020B0604020202020204" pitchFamily="34" charset="0"/>
                <a:cs typeface="Arial" panose="020B0604020202020204" pitchFamily="34" charset="0"/>
              </a:rPr>
              <a:t>The amount of hearing damage caused by noise is strongly related to the length of exposure.  So it makes sense to take your breaks in a quiet environment, away from noisy plant.</a:t>
            </a:r>
          </a:p>
        </p:txBody>
      </p:sp>
      <p:graphicFrame>
        <p:nvGraphicFramePr>
          <p:cNvPr id="7" name="Object 13"/>
          <p:cNvGraphicFramePr>
            <a:graphicFrameLocks noChangeAspect="1"/>
          </p:cNvGraphicFramePr>
          <p:nvPr>
            <p:extLst>
              <p:ext uri="{D42A27DB-BD31-4B8C-83A1-F6EECF244321}">
                <p14:modId xmlns:p14="http://schemas.microsoft.com/office/powerpoint/2010/main" val="313836589"/>
              </p:ext>
            </p:extLst>
          </p:nvPr>
        </p:nvGraphicFramePr>
        <p:xfrm>
          <a:off x="4571999" y="1042699"/>
          <a:ext cx="2523531" cy="2084814"/>
        </p:xfrm>
        <a:graphic>
          <a:graphicData uri="http://schemas.openxmlformats.org/presentationml/2006/ole">
            <mc:AlternateContent xmlns:mc="http://schemas.openxmlformats.org/markup-compatibility/2006">
              <mc:Choice xmlns:v="urn:schemas-microsoft-com:vml" Requires="v">
                <p:oleObj spid="_x0000_s1026" name="Bitmap Image" r:id="rId3" imgW="1752381" imgH="1448002" progId="Paint.Picture">
                  <p:embed/>
                </p:oleObj>
              </mc:Choice>
              <mc:Fallback>
                <p:oleObj name="Bitmap Image" r:id="rId3" imgW="1752381" imgH="1448002" progId="Paint.Picture">
                  <p:embed/>
                  <p:pic>
                    <p:nvPicPr>
                      <p:cNvPr id="7"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042699"/>
                        <a:ext cx="2523531" cy="2084814"/>
                      </a:xfrm>
                      <a:prstGeom prst="rect">
                        <a:avLst/>
                      </a:prstGeom>
                      <a:noFill/>
                      <a:ln>
                        <a:noFill/>
                      </a:ln>
                      <a:effectLst/>
                    </p:spPr>
                  </p:pic>
                </p:oleObj>
              </mc:Fallback>
            </mc:AlternateContent>
          </a:graphicData>
        </a:graphic>
      </p:graphicFrame>
      <p:sp>
        <p:nvSpPr>
          <p:cNvPr id="8" name="TextBox 7"/>
          <p:cNvSpPr txBox="1"/>
          <p:nvPr/>
        </p:nvSpPr>
        <p:spPr>
          <a:xfrm>
            <a:off x="7129669" y="1177165"/>
            <a:ext cx="2014331"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a:latin typeface="Arial" panose="020B0604020202020204" pitchFamily="34" charset="0"/>
                <a:cs typeface="Arial" panose="020B0604020202020204" pitchFamily="34" charset="0"/>
              </a:rPr>
              <a:t>This graph shows the hearing test of a patient with noise induced hearing loss. The loss of hearing in the voice is about 400Hz. </a:t>
            </a:r>
          </a:p>
        </p:txBody>
      </p:sp>
      <p:sp>
        <p:nvSpPr>
          <p:cNvPr id="9" name="TextBox 8"/>
          <p:cNvSpPr txBox="1"/>
          <p:nvPr/>
        </p:nvSpPr>
        <p:spPr>
          <a:xfrm>
            <a:off x="4571999" y="3436546"/>
            <a:ext cx="4321865"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Hearing damage caused by excessive noise cannot be cured because the tiny hairs in the inner that pick up sound get permanently flattened like trees. </a:t>
            </a:r>
            <a:endParaRPr lang="en-GB" sz="1200">
              <a:latin typeface="Arial" panose="020B0604020202020204" pitchFamily="34" charset="0"/>
              <a:cs typeface="Arial" panose="020B0604020202020204" pitchFamily="34" charset="0"/>
            </a:endParaRPr>
          </a:p>
        </p:txBody>
      </p:sp>
      <p:sp>
        <p:nvSpPr>
          <p:cNvPr id="10" name="TextBox 9"/>
          <p:cNvSpPr txBox="1"/>
          <p:nvPr/>
        </p:nvSpPr>
        <p:spPr>
          <a:xfrm>
            <a:off x="4571999" y="4813590"/>
            <a:ext cx="4017065" cy="1323439"/>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Q. What is the cure for hearing loss caused by excessive noise?</a:t>
            </a:r>
          </a:p>
          <a:p>
            <a:r>
              <a:rPr lang="en-GB" sz="1600" b="1">
                <a:latin typeface="Arial" panose="020B0604020202020204" pitchFamily="34" charset="0"/>
                <a:cs typeface="Arial" panose="020B0604020202020204" pitchFamily="34" charset="0"/>
              </a:rPr>
              <a:t>Q. What is ‘Tinnitus’?</a:t>
            </a:r>
          </a:p>
          <a:p>
            <a:r>
              <a:rPr lang="en-GB" sz="1600" b="1">
                <a:latin typeface="Arial" panose="020B0604020202020204" pitchFamily="34" charset="0"/>
                <a:cs typeface="Arial" panose="020B0604020202020204" pitchFamily="34" charset="0"/>
              </a:rPr>
              <a:t>Q. What two things influence the amount of hearing loss?</a:t>
            </a:r>
          </a:p>
        </p:txBody>
      </p:sp>
      <p:sp>
        <p:nvSpPr>
          <p:cNvPr id="11" name="Date Placeholder 4"/>
          <p:cNvSpPr txBox="1">
            <a:spLocks/>
          </p:cNvSpPr>
          <p:nvPr/>
        </p:nvSpPr>
        <p:spPr>
          <a:xfrm>
            <a:off x="1143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04/11 </a:t>
            </a:r>
          </a:p>
        </p:txBody>
      </p:sp>
    </p:spTree>
    <p:extLst>
      <p:ext uri="{BB962C8B-B14F-4D97-AF65-F5344CB8AC3E}">
        <p14:creationId xmlns:p14="http://schemas.microsoft.com/office/powerpoint/2010/main" val="3074967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14902"/>
            <a:ext cx="4559078" cy="5404103"/>
          </a:xfrm>
        </p:spPr>
        <p:txBody>
          <a:bodyPr>
            <a:normAutofit fontScale="62500" lnSpcReduction="20000"/>
          </a:bodyPr>
          <a:lstStyle/>
          <a:p>
            <a:pPr marL="0" indent="0">
              <a:spcBef>
                <a:spcPct val="50000"/>
              </a:spcBef>
              <a:buNone/>
            </a:pPr>
            <a:r>
              <a:rPr lang="en-GB" altLang="en-US" sz="1700">
                <a:latin typeface="Arial" panose="020B0604020202020204" pitchFamily="34" charset="0"/>
                <a:cs typeface="Arial" panose="020B0604020202020204" pitchFamily="34" charset="0"/>
              </a:rPr>
              <a:t>Protecting the environment is something which should be part of our everyday activities. Most of the steps we take to protect the environment are common sense and have other benefits as well.</a:t>
            </a:r>
          </a:p>
          <a:p>
            <a:pPr>
              <a:spcBef>
                <a:spcPct val="50000"/>
              </a:spcBef>
              <a:buNone/>
            </a:pPr>
            <a:r>
              <a:rPr lang="en-GB" altLang="en-US" sz="1700" b="1">
                <a:latin typeface="Arial" panose="020B0604020202020204" pitchFamily="34" charset="0"/>
                <a:cs typeface="Arial" panose="020B0604020202020204" pitchFamily="34" charset="0"/>
              </a:rPr>
              <a:t>The main ways to protect our environment are:</a:t>
            </a:r>
          </a:p>
          <a:p>
            <a:pPr>
              <a:spcBef>
                <a:spcPct val="50000"/>
              </a:spcBef>
              <a:spcAft>
                <a:spcPct val="50000"/>
              </a:spcAft>
              <a:buNone/>
            </a:pPr>
            <a:r>
              <a:rPr lang="en-GB" altLang="en-US" sz="1700">
                <a:latin typeface="Arial" panose="020B0604020202020204" pitchFamily="34" charset="0"/>
                <a:cs typeface="Arial" panose="020B0604020202020204" pitchFamily="34" charset="0"/>
              </a:rPr>
              <a:t>REDUCE NOISE – shut off engines when they are not in use, keeps doors and covers closed</a:t>
            </a:r>
          </a:p>
          <a:p>
            <a:pPr>
              <a:spcBef>
                <a:spcPct val="50000"/>
              </a:spcBef>
              <a:spcAft>
                <a:spcPct val="50000"/>
              </a:spcAft>
              <a:buNone/>
            </a:pPr>
            <a:r>
              <a:rPr lang="en-GB" altLang="en-US" sz="1700">
                <a:latin typeface="Arial" panose="020B0604020202020204" pitchFamily="34" charset="0"/>
                <a:cs typeface="Arial" panose="020B0604020202020204" pitchFamily="34" charset="0"/>
              </a:rPr>
              <a:t>ELIMINATE SPILLS – use drip trays, take care when transferring liquids, get leaking machinery fixed.</a:t>
            </a:r>
          </a:p>
          <a:p>
            <a:pPr>
              <a:spcBef>
                <a:spcPct val="50000"/>
              </a:spcBef>
              <a:spcAft>
                <a:spcPct val="50000"/>
              </a:spcAft>
              <a:buNone/>
            </a:pPr>
            <a:r>
              <a:rPr lang="en-GB" altLang="en-US" sz="1700">
                <a:latin typeface="Arial" panose="020B0604020202020204" pitchFamily="34" charset="0"/>
                <a:cs typeface="Arial" panose="020B0604020202020204" pitchFamily="34" charset="0"/>
              </a:rPr>
              <a:t>REDUCE WASTE – use small containers, reuse what you can, store items correctly so they do not ‘spoil’</a:t>
            </a:r>
          </a:p>
          <a:p>
            <a:pPr>
              <a:spcBef>
                <a:spcPct val="50000"/>
              </a:spcBef>
              <a:spcAft>
                <a:spcPct val="50000"/>
              </a:spcAft>
              <a:buNone/>
            </a:pPr>
            <a:r>
              <a:rPr lang="en-GB" altLang="en-US" sz="1700">
                <a:latin typeface="Arial" panose="020B0604020202020204" pitchFamily="34" charset="0"/>
                <a:cs typeface="Arial" panose="020B0604020202020204" pitchFamily="34" charset="0"/>
              </a:rPr>
              <a:t>RECYCLE – if you cannot reuse something can someone else? </a:t>
            </a:r>
          </a:p>
          <a:p>
            <a:pPr>
              <a:spcBef>
                <a:spcPct val="50000"/>
              </a:spcBef>
              <a:spcAft>
                <a:spcPct val="50000"/>
              </a:spcAft>
              <a:buNone/>
            </a:pPr>
            <a:r>
              <a:rPr lang="en-GB" altLang="en-US" sz="1700">
                <a:latin typeface="Arial" panose="020B0604020202020204" pitchFamily="34" charset="0"/>
                <a:cs typeface="Arial" panose="020B0604020202020204" pitchFamily="34" charset="0"/>
              </a:rPr>
              <a:t>DISPOSE OF ITEMS CORRECTLY – separating waste means that harmful items can be disposed of properly. Make sure each type of waste goes into the correct skip.</a:t>
            </a:r>
          </a:p>
          <a:p>
            <a:pPr>
              <a:spcBef>
                <a:spcPct val="50000"/>
              </a:spcBef>
              <a:spcAft>
                <a:spcPct val="50000"/>
              </a:spcAft>
              <a:buNone/>
            </a:pPr>
            <a:r>
              <a:rPr lang="en-GB" altLang="en-US" sz="1700">
                <a:latin typeface="Arial" panose="020B0604020202020204" pitchFamily="34" charset="0"/>
                <a:cs typeface="Arial" panose="020B0604020202020204" pitchFamily="34" charset="0"/>
              </a:rPr>
              <a:t>ELIMINATE SMOKE – burning things releases harmful gases into the environment. Do not burn rubbish on site.</a:t>
            </a:r>
          </a:p>
          <a:p>
            <a:pPr>
              <a:spcBef>
                <a:spcPct val="50000"/>
              </a:spcBef>
              <a:spcAft>
                <a:spcPct val="50000"/>
              </a:spcAft>
              <a:buNone/>
            </a:pPr>
            <a:r>
              <a:rPr lang="en-GB" altLang="en-US" sz="1700">
                <a:latin typeface="Arial" panose="020B0604020202020204" pitchFamily="34" charset="0"/>
                <a:cs typeface="Arial" panose="020B0604020202020204" pitchFamily="34" charset="0"/>
              </a:rPr>
              <a:t>CONTROL DUST – dust is not only irritating but it can affect the wider environment as well, damp down dust at source.</a:t>
            </a:r>
          </a:p>
          <a:p>
            <a:pPr>
              <a:spcBef>
                <a:spcPct val="50000"/>
              </a:spcBef>
              <a:spcAft>
                <a:spcPct val="50000"/>
              </a:spcAft>
              <a:buNone/>
            </a:pPr>
            <a:r>
              <a:rPr lang="en-GB" altLang="en-US" sz="1700">
                <a:latin typeface="Arial" panose="020B0604020202020204" pitchFamily="34" charset="0"/>
                <a:cs typeface="Arial" panose="020B0604020202020204" pitchFamily="34" charset="0"/>
              </a:rPr>
              <a:t>SAVE ENERGY – switch off machines, lights and generators when they are not in use. Turn off taps when you have finished and turn down radiators rather than opening windows.</a:t>
            </a:r>
          </a:p>
          <a:p>
            <a:pPr>
              <a:spcBef>
                <a:spcPct val="50000"/>
              </a:spcBef>
            </a:pPr>
            <a:endParaRPr lang="en-GB" altLang="en-US" sz="1050"/>
          </a:p>
        </p:txBody>
      </p:sp>
      <p:sp>
        <p:nvSpPr>
          <p:cNvPr id="5" name="Content Placeholder 4"/>
          <p:cNvSpPr>
            <a:spLocks noGrp="1"/>
          </p:cNvSpPr>
          <p:nvPr>
            <p:ph sz="half" idx="2"/>
          </p:nvPr>
        </p:nvSpPr>
        <p:spPr>
          <a:xfrm>
            <a:off x="4569015" y="4961947"/>
            <a:ext cx="4574985" cy="1329125"/>
          </a:xfrm>
        </p:spPr>
        <p:txBody>
          <a:bodyPr>
            <a:normAutofit/>
          </a:bodyPr>
          <a:lstStyle/>
          <a:p>
            <a:pPr marL="0" indent="0">
              <a:spcBef>
                <a:spcPct val="50000"/>
              </a:spcBef>
              <a:buNone/>
            </a:pPr>
            <a:r>
              <a:rPr lang="en-GB" altLang="en-US" sz="1400" b="1">
                <a:latin typeface="Arial" panose="020B0604020202020204" pitchFamily="34" charset="0"/>
                <a:cs typeface="Arial" panose="020B0604020202020204" pitchFamily="34" charset="0"/>
              </a:rPr>
              <a:t>Q. How can you reduce noise?</a:t>
            </a:r>
          </a:p>
          <a:p>
            <a:pPr marL="0" indent="0">
              <a:spcBef>
                <a:spcPct val="50000"/>
              </a:spcBef>
              <a:buNone/>
            </a:pPr>
            <a:r>
              <a:rPr lang="en-GB" altLang="en-US" sz="1400" b="1">
                <a:latin typeface="Arial" panose="020B0604020202020204" pitchFamily="34" charset="0"/>
                <a:cs typeface="Arial" panose="020B0604020202020204" pitchFamily="34" charset="0"/>
              </a:rPr>
              <a:t>Q. Why must you not pour oils into drains?</a:t>
            </a:r>
          </a:p>
          <a:p>
            <a:pPr marL="0" indent="0">
              <a:spcBef>
                <a:spcPct val="50000"/>
              </a:spcBef>
              <a:buNone/>
            </a:pPr>
            <a:r>
              <a:rPr lang="en-GB" altLang="en-US" sz="1400" b="1">
                <a:latin typeface="Arial" panose="020B0604020202020204" pitchFamily="34" charset="0"/>
                <a:cs typeface="Arial" panose="020B0604020202020204" pitchFamily="34" charset="0"/>
              </a:rPr>
              <a:t>Q. What releases CO2 into the environment?</a:t>
            </a:r>
          </a:p>
          <a:p>
            <a:endParaRPr lang="en-GB"/>
          </a:p>
        </p:txBody>
      </p:sp>
      <p:sp>
        <p:nvSpPr>
          <p:cNvPr id="4" name="Title 3"/>
          <p:cNvSpPr>
            <a:spLocks noGrp="1"/>
          </p:cNvSpPr>
          <p:nvPr>
            <p:ph type="title"/>
          </p:nvPr>
        </p:nvSpPr>
        <p:spPr/>
        <p:txBody>
          <a:bodyPr/>
          <a:lstStyle/>
          <a:p>
            <a:r>
              <a:rPr lang="en-GB"/>
              <a:t>Protecting Our Environment</a:t>
            </a:r>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05/01 </a:t>
            </a:r>
          </a:p>
        </p:txBody>
      </p:sp>
      <p:sp>
        <p:nvSpPr>
          <p:cNvPr id="3" name="TextBox 2"/>
          <p:cNvSpPr txBox="1"/>
          <p:nvPr/>
        </p:nvSpPr>
        <p:spPr>
          <a:xfrm>
            <a:off x="4569014" y="886968"/>
            <a:ext cx="4574985" cy="1384995"/>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Carbon Dioxide (CO2) is a greenhouse gas, which is bad for the environment as it causes global warming. </a:t>
            </a:r>
          </a:p>
          <a:p>
            <a:pPr algn="ctr"/>
            <a:r>
              <a:rPr lang="en-GB" sz="1400">
                <a:latin typeface="Arial" panose="020B0604020202020204" pitchFamily="34" charset="0"/>
                <a:cs typeface="Arial" panose="020B0604020202020204" pitchFamily="34" charset="0"/>
              </a:rPr>
              <a:t>Burning fuels releases CO2.</a:t>
            </a:r>
          </a:p>
          <a:p>
            <a:pPr algn="ctr"/>
            <a:r>
              <a:rPr lang="en-GB" sz="1400">
                <a:latin typeface="Arial" panose="020B0604020202020204" pitchFamily="34" charset="0"/>
                <a:cs typeface="Arial" panose="020B0604020202020204" pitchFamily="34" charset="0"/>
              </a:rPr>
              <a:t>Last year the piling industry released nearly 40,000 tonnes of CO2 into the atmosphere. </a:t>
            </a:r>
            <a:endParaRPr lang="en-GB" sz="1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291" y="2493801"/>
            <a:ext cx="3576430" cy="2246307"/>
          </a:xfrm>
          <a:prstGeom prst="rect">
            <a:avLst/>
          </a:prstGeom>
        </p:spPr>
      </p:pic>
    </p:spTree>
    <p:extLst>
      <p:ext uri="{BB962C8B-B14F-4D97-AF65-F5344CB8AC3E}">
        <p14:creationId xmlns:p14="http://schemas.microsoft.com/office/powerpoint/2010/main" val="3494382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906781"/>
            <a:ext cx="5130413" cy="5404103"/>
          </a:xfrm>
        </p:spPr>
        <p:txBody>
          <a:bodyPr>
            <a:noAutofit/>
          </a:bodyPr>
          <a:lstStyle/>
          <a:p>
            <a:pPr eaLnBrk="0" hangingPunct="0">
              <a:lnSpc>
                <a:spcPct val="100000"/>
              </a:lnSpc>
            </a:pPr>
            <a:r>
              <a:rPr lang="en-US" altLang="en-US" sz="1200">
                <a:latin typeface="Arial" panose="020B0604020202020204" pitchFamily="34" charset="0"/>
                <a:cs typeface="Arial" panose="020B0604020202020204" pitchFamily="34" charset="0"/>
              </a:rPr>
              <a:t>Contaminated land is land that has been polluted with harmful substances. </a:t>
            </a:r>
          </a:p>
          <a:p>
            <a:pPr eaLnBrk="0" hangingPunct="0">
              <a:lnSpc>
                <a:spcPct val="100000"/>
              </a:lnSpc>
            </a:pPr>
            <a:r>
              <a:rPr lang="en-US" altLang="en-US" sz="1200">
                <a:latin typeface="Arial" panose="020B0604020202020204" pitchFamily="34" charset="0"/>
                <a:cs typeface="Arial" panose="020B0604020202020204" pitchFamily="34" charset="0"/>
              </a:rPr>
              <a:t>Unlike the pollution of surface watercourses, ground contamination has a potentially long-term impact.</a:t>
            </a:r>
          </a:p>
          <a:p>
            <a:pPr eaLnBrk="0" hangingPunct="0">
              <a:lnSpc>
                <a:spcPct val="100000"/>
              </a:lnSpc>
            </a:pPr>
            <a:r>
              <a:rPr lang="en-US" altLang="en-US" sz="1200">
                <a:latin typeface="Arial" panose="020B0604020202020204" pitchFamily="34" charset="0"/>
                <a:cs typeface="Arial" panose="020B0604020202020204" pitchFamily="34" charset="0"/>
              </a:rPr>
              <a:t>Contamination causes risk to health and the environment. </a:t>
            </a:r>
          </a:p>
          <a:p>
            <a:pPr eaLnBrk="0" hangingPunct="0">
              <a:lnSpc>
                <a:spcPct val="100000"/>
              </a:lnSpc>
            </a:pPr>
            <a:r>
              <a:rPr lang="en-US" altLang="en-US" sz="1200">
                <a:latin typeface="Arial" panose="020B0604020202020204" pitchFamily="34" charset="0"/>
                <a:cs typeface="Arial" panose="020B0604020202020204" pitchFamily="34" charset="0"/>
              </a:rPr>
              <a:t>Small amounts of heavy organic compounds like pesticides, dyes, solvents or paints, oils, and metals can pollute land. </a:t>
            </a:r>
          </a:p>
          <a:p>
            <a:pPr eaLnBrk="0" hangingPunct="0">
              <a:lnSpc>
                <a:spcPct val="100000"/>
              </a:lnSpc>
            </a:pPr>
            <a:r>
              <a:rPr lang="en-US" altLang="en-US" sz="1200">
                <a:latin typeface="Arial" panose="020B0604020202020204" pitchFamily="34" charset="0"/>
                <a:cs typeface="Arial" panose="020B0604020202020204" pitchFamily="34" charset="0"/>
              </a:rPr>
              <a:t>Small spills, over a long period of time can accumulate to become a major problem.  </a:t>
            </a:r>
          </a:p>
          <a:p>
            <a:pPr eaLnBrk="0" hangingPunct="0">
              <a:lnSpc>
                <a:spcPct val="100000"/>
              </a:lnSpc>
            </a:pPr>
            <a:r>
              <a:rPr lang="en-US" altLang="en-US" sz="1200">
                <a:latin typeface="Arial" panose="020B0604020202020204" pitchFamily="34" charset="0"/>
                <a:cs typeface="Arial" panose="020B0604020202020204" pitchFamily="34" charset="0"/>
              </a:rPr>
              <a:t>Health problems can be traced to contaminated sites and can also lead to prosecution.</a:t>
            </a:r>
          </a:p>
          <a:p>
            <a:pPr eaLnBrk="0" hangingPunct="0">
              <a:lnSpc>
                <a:spcPct val="100000"/>
              </a:lnSpc>
            </a:pPr>
            <a:r>
              <a:rPr lang="en-US" altLang="en-US" sz="1200">
                <a:latin typeface="Arial" panose="020B0604020202020204" pitchFamily="34" charset="0"/>
                <a:cs typeface="Arial" panose="020B0604020202020204" pitchFamily="34" charset="0"/>
              </a:rPr>
              <a:t>Ground contamination originates from poor storage, handling and disposal of chemicals and fuel. </a:t>
            </a:r>
          </a:p>
          <a:p>
            <a:pPr marL="0" indent="0" eaLnBrk="0" hangingPunct="0">
              <a:lnSpc>
                <a:spcPct val="100000"/>
              </a:lnSpc>
              <a:buNone/>
            </a:pPr>
            <a:r>
              <a:rPr lang="en-US" altLang="en-US" sz="1200" b="1">
                <a:latin typeface="Arial" panose="020B0604020202020204" pitchFamily="34" charset="0"/>
                <a:cs typeface="Arial" panose="020B0604020202020204" pitchFamily="34" charset="0"/>
              </a:rPr>
              <a:t>All these problems can be avoided by using good environmental controls and practices:</a:t>
            </a:r>
          </a:p>
          <a:p>
            <a:pPr lvl="1" eaLnBrk="0" hangingPunct="0">
              <a:lnSpc>
                <a:spcPct val="100000"/>
              </a:lnSpc>
            </a:pPr>
            <a:r>
              <a:rPr lang="en-US" altLang="en-US" sz="1200">
                <a:latin typeface="Arial" panose="020B0604020202020204" pitchFamily="34" charset="0"/>
                <a:cs typeface="Arial" panose="020B0604020202020204" pitchFamily="34" charset="0"/>
              </a:rPr>
              <a:t>Maintain good housekeeping.</a:t>
            </a:r>
          </a:p>
          <a:p>
            <a:pPr lvl="1" eaLnBrk="0" hangingPunct="0">
              <a:lnSpc>
                <a:spcPct val="100000"/>
              </a:lnSpc>
            </a:pPr>
            <a:r>
              <a:rPr lang="en-US" altLang="en-US" sz="1200">
                <a:latin typeface="Arial" panose="020B0604020202020204" pitchFamily="34" charset="0"/>
                <a:cs typeface="Arial" panose="020B0604020202020204" pitchFamily="34" charset="0"/>
              </a:rPr>
              <a:t>Dispose of all waste types into correct containers.</a:t>
            </a:r>
          </a:p>
          <a:p>
            <a:pPr lvl="1" eaLnBrk="0" hangingPunct="0">
              <a:lnSpc>
                <a:spcPct val="100000"/>
              </a:lnSpc>
            </a:pPr>
            <a:r>
              <a:rPr lang="en-US" altLang="en-US" sz="1200">
                <a:latin typeface="Arial" panose="020B0604020202020204" pitchFamily="34" charset="0"/>
                <a:cs typeface="Arial" panose="020B0604020202020204" pitchFamily="34" charset="0"/>
              </a:rPr>
              <a:t>Report any spills immediately and take action using clean up facilities where necessary.</a:t>
            </a:r>
          </a:p>
          <a:p>
            <a:pPr lvl="1" eaLnBrk="0" hangingPunct="0">
              <a:lnSpc>
                <a:spcPct val="100000"/>
              </a:lnSpc>
            </a:pPr>
            <a:r>
              <a:rPr lang="en-US" altLang="en-US" sz="1200">
                <a:latin typeface="Arial" panose="020B0604020202020204" pitchFamily="34" charset="0"/>
                <a:cs typeface="Arial" panose="020B0604020202020204" pitchFamily="34" charset="0"/>
              </a:rPr>
              <a:t>Storage areas and tanks must have adequate </a:t>
            </a:r>
            <a:r>
              <a:rPr lang="en-US" altLang="en-US" sz="1200" err="1">
                <a:latin typeface="Arial" panose="020B0604020202020204" pitchFamily="34" charset="0"/>
                <a:cs typeface="Arial" panose="020B0604020202020204" pitchFamily="34" charset="0"/>
              </a:rPr>
              <a:t>bunding</a:t>
            </a:r>
            <a:r>
              <a:rPr lang="en-US" altLang="en-US" sz="1200">
                <a:latin typeface="Arial" panose="020B0604020202020204" pitchFamily="34" charset="0"/>
                <a:cs typeface="Arial" panose="020B0604020202020204" pitchFamily="34" charset="0"/>
              </a:rPr>
              <a:t> around them.  The bund capacity MUST be not less than 110%.</a:t>
            </a:r>
          </a:p>
          <a:p>
            <a:pPr lvl="1" eaLnBrk="0" hangingPunct="0">
              <a:lnSpc>
                <a:spcPct val="100000"/>
              </a:lnSpc>
            </a:pPr>
            <a:r>
              <a:rPr lang="en-US" altLang="en-US" sz="1200">
                <a:latin typeface="Arial" panose="020B0604020202020204" pitchFamily="34" charset="0"/>
                <a:cs typeface="Arial" panose="020B0604020202020204" pitchFamily="34" charset="0"/>
              </a:rPr>
              <a:t>Containers and barrels containing substances such as petroleum, oil or chemicals MUST be returned to the correct storage area at the end of any working day.</a:t>
            </a:r>
          </a:p>
          <a:p>
            <a:pPr lvl="1" eaLnBrk="0" hangingPunct="0">
              <a:lnSpc>
                <a:spcPct val="100000"/>
              </a:lnSpc>
            </a:pPr>
            <a:r>
              <a:rPr lang="en-US" altLang="en-US" sz="1200">
                <a:latin typeface="Arial" panose="020B0604020202020204" pitchFamily="34" charset="0"/>
                <a:cs typeface="Arial" panose="020B0604020202020204" pitchFamily="34" charset="0"/>
              </a:rPr>
              <a:t>Any open containers must be covered to avoid potential spills and vandalism.</a:t>
            </a:r>
          </a:p>
          <a:p>
            <a:pPr lvl="1" eaLnBrk="0" hangingPunct="0">
              <a:lnSpc>
                <a:spcPct val="100000"/>
              </a:lnSpc>
            </a:pPr>
            <a:r>
              <a:rPr lang="en-US" altLang="en-US" sz="1200">
                <a:latin typeface="Arial" panose="020B0604020202020204" pitchFamily="34" charset="0"/>
                <a:cs typeface="Arial" panose="020B0604020202020204" pitchFamily="34" charset="0"/>
              </a:rPr>
              <a:t>Dispose of empty containers and drums into the correct waste facilities as they always retain some liquid and could cause ground contamination.</a:t>
            </a:r>
          </a:p>
          <a:p>
            <a:endParaRPr lang="en-GB"/>
          </a:p>
        </p:txBody>
      </p:sp>
      <p:sp>
        <p:nvSpPr>
          <p:cNvPr id="4" name="Title 3"/>
          <p:cNvSpPr>
            <a:spLocks noGrp="1"/>
          </p:cNvSpPr>
          <p:nvPr>
            <p:ph type="title"/>
          </p:nvPr>
        </p:nvSpPr>
        <p:spPr/>
        <p:txBody>
          <a:bodyPr/>
          <a:lstStyle/>
          <a:p>
            <a:r>
              <a:rPr lang="en-GB"/>
              <a:t>Contaminated Land</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05/02 </a:t>
            </a:r>
          </a:p>
        </p:txBody>
      </p:sp>
      <p:sp>
        <p:nvSpPr>
          <p:cNvPr id="8" name="TextBox 7"/>
          <p:cNvSpPr txBox="1"/>
          <p:nvPr/>
        </p:nvSpPr>
        <p:spPr>
          <a:xfrm>
            <a:off x="5141843" y="906781"/>
            <a:ext cx="4002157" cy="1384995"/>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Local authorities are inspecting sites across England an Wales to identify where the land is contaminated. It is expected that as many as 100,000 sites are contaminated, this almost 1% of the land area of Great Britain. </a:t>
            </a:r>
            <a:endParaRPr lang="en-GB" sz="1200">
              <a:latin typeface="Arial" panose="020B0604020202020204" pitchFamily="34" charset="0"/>
              <a:cs typeface="Arial" panose="020B0604020202020204" pitchFamily="34" charset="0"/>
            </a:endParaRPr>
          </a:p>
        </p:txBody>
      </p:sp>
      <p:sp>
        <p:nvSpPr>
          <p:cNvPr id="9" name="TextBox 8"/>
          <p:cNvSpPr txBox="1"/>
          <p:nvPr/>
        </p:nvSpPr>
        <p:spPr>
          <a:xfrm>
            <a:off x="5287617" y="5287617"/>
            <a:ext cx="3856383" cy="954107"/>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What causes land contamination?</a:t>
            </a:r>
          </a:p>
          <a:p>
            <a:r>
              <a:rPr lang="en-GB" sz="1400" b="1">
                <a:latin typeface="Arial" panose="020B0604020202020204" pitchFamily="34" charset="0"/>
                <a:cs typeface="Arial" panose="020B0604020202020204" pitchFamily="34" charset="0"/>
              </a:rPr>
              <a:t>Q. What action should you take if you cause an oil spillage?</a:t>
            </a:r>
          </a:p>
          <a:p>
            <a:r>
              <a:rPr lang="en-GB" sz="1400" b="1">
                <a:latin typeface="Arial" panose="020B0604020202020204" pitchFamily="34" charset="0"/>
                <a:cs typeface="Arial" panose="020B0604020202020204" pitchFamily="34" charset="0"/>
              </a:rPr>
              <a:t>Q. Why do we cover open containers?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365" y="2390220"/>
            <a:ext cx="1599255" cy="12740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157" y="2665676"/>
            <a:ext cx="2039206" cy="22480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364" y="3664292"/>
            <a:ext cx="1599255" cy="1412675"/>
          </a:xfrm>
          <a:prstGeom prst="rect">
            <a:avLst/>
          </a:prstGeom>
        </p:spPr>
      </p:pic>
    </p:spTree>
    <p:extLst>
      <p:ext uri="{BB962C8B-B14F-4D97-AF65-F5344CB8AC3E}">
        <p14:creationId xmlns:p14="http://schemas.microsoft.com/office/powerpoint/2010/main" val="2698639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904318"/>
            <a:ext cx="4559078" cy="5404103"/>
          </a:xfrm>
        </p:spPr>
        <p:txBody>
          <a:bodyPr>
            <a:noAutofit/>
          </a:bodyPr>
          <a:lstStyle/>
          <a:p>
            <a:r>
              <a:rPr lang="en-GB" altLang="en-US" sz="1200">
                <a:latin typeface="Arial" panose="020B0604020202020204" pitchFamily="34" charset="0"/>
                <a:cs typeface="Arial" panose="020B0604020202020204" pitchFamily="34" charset="0"/>
              </a:rPr>
              <a:t>Noise and vibration not only affects those people employed on site, but also affects those living and working near the site.</a:t>
            </a:r>
          </a:p>
          <a:p>
            <a:r>
              <a:rPr lang="en-GB" altLang="en-US" sz="1200">
                <a:latin typeface="Arial" panose="020B0604020202020204" pitchFamily="34" charset="0"/>
                <a:cs typeface="Arial" panose="020B0604020202020204" pitchFamily="34" charset="0"/>
              </a:rPr>
              <a:t>There are strict limits imposed on the amounts of noise and disturbance that a construction site can cause its neighbours. Some sites have extra restrictions imposed on them by local councils.</a:t>
            </a:r>
          </a:p>
          <a:p>
            <a:r>
              <a:rPr lang="en-GB" altLang="en-US" sz="1200">
                <a:latin typeface="Arial" panose="020B0604020202020204" pitchFamily="34" charset="0"/>
                <a:cs typeface="Arial" panose="020B0604020202020204" pitchFamily="34" charset="0"/>
              </a:rPr>
              <a:t>All of us have a responsibility to our neighbours to keep this disturbance not just to the levels specified, but as low as we can.</a:t>
            </a:r>
          </a:p>
          <a:p>
            <a:r>
              <a:rPr lang="en-GB" altLang="en-US" sz="1200">
                <a:latin typeface="Arial" panose="020B0604020202020204" pitchFamily="34" charset="0"/>
                <a:cs typeface="Arial" panose="020B0604020202020204" pitchFamily="34" charset="0"/>
              </a:rPr>
              <a:t>Ways we can do this include:</a:t>
            </a:r>
          </a:p>
          <a:p>
            <a:pPr>
              <a:buNone/>
            </a:pPr>
            <a:endParaRPr lang="en-GB" altLang="en-US" sz="1200">
              <a:latin typeface="Arial" panose="020B0604020202020204" pitchFamily="34" charset="0"/>
              <a:cs typeface="Arial" panose="020B0604020202020204" pitchFamily="34" charset="0"/>
            </a:endParaRPr>
          </a:p>
          <a:p>
            <a:pPr>
              <a:buFontTx/>
              <a:buAutoNum type="arabicPeriod"/>
            </a:pPr>
            <a:r>
              <a:rPr lang="en-GB" altLang="en-US" sz="1200">
                <a:latin typeface="Arial" panose="020B0604020202020204" pitchFamily="34" charset="0"/>
                <a:cs typeface="Arial" panose="020B0604020202020204" pitchFamily="34" charset="0"/>
              </a:rPr>
              <a:t>Not working outside of site hours. If we do need to work outside site hours it is important to get the appropriate permissions.</a:t>
            </a:r>
          </a:p>
          <a:p>
            <a:pPr>
              <a:buFontTx/>
              <a:buAutoNum type="arabicPeriod"/>
            </a:pPr>
            <a:r>
              <a:rPr lang="en-GB" altLang="en-US" sz="1200">
                <a:latin typeface="Arial" panose="020B0604020202020204" pitchFamily="34" charset="0"/>
                <a:cs typeface="Arial" panose="020B0604020202020204" pitchFamily="34" charset="0"/>
              </a:rPr>
              <a:t>Switching off plant and equipment when it is not in use, especially at the end of a shift.</a:t>
            </a:r>
          </a:p>
          <a:p>
            <a:pPr>
              <a:buFontTx/>
              <a:buAutoNum type="arabicPeriod"/>
            </a:pPr>
            <a:r>
              <a:rPr lang="en-GB" altLang="en-US" sz="1200">
                <a:latin typeface="Arial" panose="020B0604020202020204" pitchFamily="34" charset="0"/>
                <a:cs typeface="Arial" panose="020B0604020202020204" pitchFamily="34" charset="0"/>
              </a:rPr>
              <a:t>Closing all doors and covers on plant to keep noise levels down.</a:t>
            </a:r>
          </a:p>
          <a:p>
            <a:pPr>
              <a:buFontTx/>
              <a:buAutoNum type="arabicPeriod"/>
            </a:pPr>
            <a:r>
              <a:rPr lang="en-GB" altLang="en-US" sz="1200">
                <a:latin typeface="Arial" panose="020B0604020202020204" pitchFamily="34" charset="0"/>
                <a:cs typeface="Arial" panose="020B0604020202020204" pitchFamily="34" charset="0"/>
              </a:rPr>
              <a:t>Positioning plant and equipment where it will cause least disturbance to our neighbours.</a:t>
            </a:r>
          </a:p>
          <a:p>
            <a:pPr>
              <a:buFontTx/>
              <a:buAutoNum type="arabicPeriod"/>
            </a:pPr>
            <a:r>
              <a:rPr lang="en-GB" altLang="en-US" sz="1200">
                <a:latin typeface="Arial" panose="020B0604020202020204" pitchFamily="34" charset="0"/>
                <a:cs typeface="Arial" panose="020B0604020202020204" pitchFamily="34" charset="0"/>
              </a:rPr>
              <a:t>Reporting defective equipment and properly maintaining equipment and plant.</a:t>
            </a:r>
          </a:p>
          <a:p>
            <a:pPr>
              <a:buNone/>
            </a:pPr>
            <a:endParaRPr lang="en-GB" altLang="en-US" sz="120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a:t>Environmental Noise &amp; Vibration</a:t>
            </a:r>
          </a:p>
        </p:txBody>
      </p:sp>
      <p:sp>
        <p:nvSpPr>
          <p:cNvPr id="6"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05/03 </a:t>
            </a:r>
          </a:p>
        </p:txBody>
      </p:sp>
      <p:sp>
        <p:nvSpPr>
          <p:cNvPr id="8" name="Rectangle 7"/>
          <p:cNvSpPr/>
          <p:nvPr/>
        </p:nvSpPr>
        <p:spPr>
          <a:xfrm>
            <a:off x="4570508" y="904318"/>
            <a:ext cx="4572000" cy="1495794"/>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Wherever possible we should be using plant and equipment especially designed to reduce noise (‘silenced plant’) and using techniques which will not cause excessive vibration.</a:t>
            </a:r>
          </a:p>
          <a:p>
            <a:pPr marL="228600" lvl="0" indent="-228600">
              <a:lnSpc>
                <a:spcPct val="120000"/>
              </a:lnSpc>
              <a:buFont typeface="Arial" panose="020B0604020202020204" pitchFamily="34" charset="0"/>
              <a:buChar char="•"/>
            </a:pPr>
            <a:r>
              <a:rPr lang="en-GB" altLang="en-US" sz="1200">
                <a:solidFill>
                  <a:prstClr val="black"/>
                </a:solidFill>
                <a:latin typeface="Arial" panose="020B0604020202020204" pitchFamily="34" charset="0"/>
                <a:cs typeface="Arial" panose="020B0604020202020204" pitchFamily="34" charset="0"/>
              </a:rPr>
              <a:t>If a complaint is made, be diplomatic and ensure the complaint is passed to the appropriate people promptly</a:t>
            </a:r>
            <a:endParaRPr lang="en-GB" altLang="en-US" sz="90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endParaRPr lang="en-GB" sz="1600">
              <a:solidFill>
                <a:prstClr val="black"/>
              </a:solidFill>
            </a:endParaRPr>
          </a:p>
        </p:txBody>
      </p:sp>
      <p:sp>
        <p:nvSpPr>
          <p:cNvPr id="10" name="TextBox 9"/>
          <p:cNvSpPr txBox="1"/>
          <p:nvPr/>
        </p:nvSpPr>
        <p:spPr>
          <a:xfrm>
            <a:off x="4756038" y="2400112"/>
            <a:ext cx="4200939" cy="1169551"/>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Even normal construction noise can be a nuisance at certain times of the day or night. This can lead to enforcement action by the local authority, including closure of the site. </a:t>
            </a:r>
            <a:endParaRPr lang="en-GB" sz="1200">
              <a:latin typeface="Arial" panose="020B0604020202020204" pitchFamily="34" charset="0"/>
              <a:cs typeface="Arial" panose="020B0604020202020204" pitchFamily="34" charset="0"/>
            </a:endParaRPr>
          </a:p>
        </p:txBody>
      </p:sp>
      <p:sp>
        <p:nvSpPr>
          <p:cNvPr id="11" name="TextBox 10"/>
          <p:cNvSpPr txBox="1"/>
          <p:nvPr/>
        </p:nvSpPr>
        <p:spPr>
          <a:xfrm>
            <a:off x="4756038" y="4346713"/>
            <a:ext cx="4386470" cy="1169551"/>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Who does noise and vibration affect?</a:t>
            </a:r>
          </a:p>
          <a:p>
            <a:r>
              <a:rPr lang="en-GB" sz="1400" b="1">
                <a:latin typeface="Arial" panose="020B0604020202020204" pitchFamily="34" charset="0"/>
                <a:cs typeface="Arial" panose="020B0604020202020204" pitchFamily="34" charset="0"/>
              </a:rPr>
              <a:t>Q. When should you switch off plant and equipment. </a:t>
            </a:r>
          </a:p>
          <a:p>
            <a:r>
              <a:rPr lang="en-GB" sz="1400" b="1">
                <a:latin typeface="Arial" panose="020B0604020202020204" pitchFamily="34" charset="0"/>
                <a:cs typeface="Arial" panose="020B0604020202020204" pitchFamily="34" charset="0"/>
              </a:rPr>
              <a:t>Q. If a member of the public complains to you about the work, what should you do?</a:t>
            </a:r>
          </a:p>
        </p:txBody>
      </p:sp>
    </p:spTree>
    <p:extLst>
      <p:ext uri="{BB962C8B-B14F-4D97-AF65-F5344CB8AC3E}">
        <p14:creationId xmlns:p14="http://schemas.microsoft.com/office/powerpoint/2010/main" val="662517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pPr>
              <a:lnSpc>
                <a:spcPct val="120000"/>
              </a:lnSpc>
              <a:spcBef>
                <a:spcPts val="0"/>
              </a:spcBef>
              <a:buNone/>
            </a:pPr>
            <a:r>
              <a:rPr lang="en-GB" altLang="en-US" sz="1200" b="1">
                <a:latin typeface="Arial" panose="020B0604020202020204" pitchFamily="34" charset="0"/>
                <a:cs typeface="Arial" panose="020B0604020202020204" pitchFamily="34" charset="0"/>
              </a:rPr>
              <a:t>	Much about using the equipment safely depends on good preparation:</a:t>
            </a:r>
            <a:br>
              <a:rPr lang="en-GB" altLang="en-US" sz="1200" b="1">
                <a:latin typeface="Arial" panose="020B0604020202020204" pitchFamily="34" charset="0"/>
                <a:cs typeface="Arial" panose="020B0604020202020204" pitchFamily="34" charset="0"/>
              </a:rPr>
            </a:br>
            <a:endParaRPr lang="en-GB" altLang="en-US" sz="1200" b="1">
              <a:latin typeface="Arial" panose="020B0604020202020204" pitchFamily="34" charset="0"/>
              <a:cs typeface="Arial" panose="020B0604020202020204" pitchFamily="34" charset="0"/>
            </a:endParaRPr>
          </a:p>
          <a:p>
            <a:pPr>
              <a:lnSpc>
                <a:spcPct val="120000"/>
              </a:lnSpc>
              <a:spcBef>
                <a:spcPts val="0"/>
              </a:spcBef>
            </a:pPr>
            <a:r>
              <a:rPr lang="en-US" altLang="en-US" sz="1200">
                <a:latin typeface="Arial" panose="020B0604020202020204" pitchFamily="34" charset="0"/>
                <a:cs typeface="Arial" panose="020B0604020202020204" pitchFamily="34" charset="0"/>
              </a:rPr>
              <a:t>Flame cutting using oxy-acetylene or propane-oxygen is a fast way to cut steel, but it can only be carried out by trained personnel.</a:t>
            </a:r>
          </a:p>
          <a:p>
            <a:pPr>
              <a:lnSpc>
                <a:spcPct val="120000"/>
              </a:lnSpc>
              <a:spcBef>
                <a:spcPts val="0"/>
              </a:spcBef>
            </a:pPr>
            <a:r>
              <a:rPr lang="en-US" altLang="en-US" sz="1200">
                <a:latin typeface="Arial" panose="020B0604020202020204" pitchFamily="34" charset="0"/>
                <a:cs typeface="Arial" panose="020B0604020202020204" pitchFamily="34" charset="0"/>
              </a:rPr>
              <a:t>You will need to have a Hot Work Permit issued before you commence.</a:t>
            </a:r>
          </a:p>
          <a:p>
            <a:pPr>
              <a:lnSpc>
                <a:spcPct val="120000"/>
              </a:lnSpc>
              <a:spcBef>
                <a:spcPts val="0"/>
              </a:spcBef>
            </a:pPr>
            <a:r>
              <a:rPr lang="en-US" altLang="en-US" sz="1200">
                <a:latin typeface="Arial" panose="020B0604020202020204" pitchFamily="34" charset="0"/>
                <a:cs typeface="Arial" panose="020B0604020202020204" pitchFamily="34" charset="0"/>
              </a:rPr>
              <a:t>Gas bottles must only be moved around the site in a purpose made lifting frame.  Do not use a crane to lift a bottle trolley.</a:t>
            </a:r>
          </a:p>
          <a:p>
            <a:pPr>
              <a:lnSpc>
                <a:spcPct val="120000"/>
              </a:lnSpc>
              <a:spcBef>
                <a:spcPts val="0"/>
              </a:spcBef>
            </a:pPr>
            <a:r>
              <a:rPr lang="en-US" altLang="en-US" sz="1200">
                <a:latin typeface="Arial" panose="020B0604020202020204" pitchFamily="34" charset="0"/>
                <a:cs typeface="Arial" panose="020B0604020202020204" pitchFamily="34" charset="0"/>
              </a:rPr>
              <a:t>Do not roll cylinders.</a:t>
            </a:r>
          </a:p>
          <a:p>
            <a:pPr>
              <a:lnSpc>
                <a:spcPct val="120000"/>
              </a:lnSpc>
              <a:spcBef>
                <a:spcPts val="0"/>
              </a:spcBef>
            </a:pPr>
            <a:r>
              <a:rPr lang="en-US" altLang="en-US" sz="1200">
                <a:latin typeface="Arial" panose="020B0604020202020204" pitchFamily="34" charset="0"/>
                <a:cs typeface="Arial" panose="020B0604020202020204" pitchFamily="34" charset="0"/>
              </a:rPr>
              <a:t>Ensure your equipment is in good condition, e.g., hoses, valves, torch.  Ensure all hose fittings are crimped, flashback arrestors are in place on bottles and non return valves on the torch.</a:t>
            </a:r>
          </a:p>
          <a:p>
            <a:pPr>
              <a:lnSpc>
                <a:spcPct val="120000"/>
              </a:lnSpc>
              <a:spcBef>
                <a:spcPts val="0"/>
              </a:spcBef>
            </a:pPr>
            <a:r>
              <a:rPr lang="en-US" altLang="en-US" sz="1200">
                <a:latin typeface="Arial" panose="020B0604020202020204" pitchFamily="34" charset="0"/>
                <a:cs typeface="Arial" panose="020B0604020202020204" pitchFamily="34" charset="0"/>
              </a:rPr>
              <a:t>Always use the fuel gas cylinder in an upright secure position.</a:t>
            </a:r>
          </a:p>
          <a:p>
            <a:pPr>
              <a:lnSpc>
                <a:spcPct val="120000"/>
              </a:lnSpc>
              <a:spcBef>
                <a:spcPts val="0"/>
              </a:spcBef>
            </a:pPr>
            <a:r>
              <a:rPr lang="en-US" altLang="en-US" sz="1200">
                <a:latin typeface="Arial" panose="020B0604020202020204" pitchFamily="34" charset="0"/>
                <a:cs typeface="Arial" panose="020B0604020202020204" pitchFamily="34" charset="0"/>
              </a:rPr>
              <a:t>An appropriate fire extinguisher must be present.</a:t>
            </a:r>
          </a:p>
          <a:p>
            <a:pPr>
              <a:lnSpc>
                <a:spcPct val="120000"/>
              </a:lnSpc>
              <a:spcBef>
                <a:spcPts val="0"/>
              </a:spcBef>
            </a:pPr>
            <a:r>
              <a:rPr lang="en-US" altLang="en-US" sz="1200">
                <a:latin typeface="Arial" panose="020B0604020202020204" pitchFamily="34" charset="0"/>
                <a:cs typeface="Arial" panose="020B0604020202020204" pitchFamily="34" charset="0"/>
              </a:rPr>
              <a:t>Always follow the correct purging and lighting procedure.</a:t>
            </a:r>
            <a:endParaRPr lang="en-GB" altLang="en-US" sz="1200">
              <a:latin typeface="Arial" panose="020B0604020202020204" pitchFamily="34" charset="0"/>
              <a:cs typeface="Arial" panose="020B0604020202020204" pitchFamily="34" charset="0"/>
            </a:endParaRPr>
          </a:p>
          <a:p>
            <a:pPr>
              <a:lnSpc>
                <a:spcPct val="120000"/>
              </a:lnSpc>
              <a:spcBef>
                <a:spcPts val="0"/>
              </a:spcBef>
            </a:pPr>
            <a:r>
              <a:rPr lang="en-GB" altLang="en-US" sz="1200">
                <a:latin typeface="Arial" panose="020B0604020202020204" pitchFamily="34" charset="0"/>
                <a:cs typeface="Arial" panose="020B0604020202020204" pitchFamily="34" charset="0"/>
              </a:rPr>
              <a:t>Always ensure you are wearing the correct PPE.</a:t>
            </a:r>
          </a:p>
          <a:p>
            <a:pPr>
              <a:lnSpc>
                <a:spcPct val="120000"/>
              </a:lnSpc>
              <a:spcBef>
                <a:spcPts val="0"/>
              </a:spcBef>
            </a:pPr>
            <a:r>
              <a:rPr lang="en-GB" altLang="en-US" sz="1200">
                <a:latin typeface="Arial" panose="020B0604020202020204" pitchFamily="34" charset="0"/>
                <a:cs typeface="Arial" panose="020B0604020202020204" pitchFamily="34" charset="0"/>
              </a:rPr>
              <a:t>At the end of the shift, ensure all lines are empty and cylinder valves are closed.</a:t>
            </a:r>
          </a:p>
          <a:p>
            <a:pPr>
              <a:lnSpc>
                <a:spcPct val="120000"/>
              </a:lnSpc>
              <a:spcBef>
                <a:spcPts val="0"/>
              </a:spcBef>
            </a:pPr>
            <a:r>
              <a:rPr lang="en-GB" altLang="en-US" sz="1200">
                <a:latin typeface="Arial" panose="020B0604020202020204" pitchFamily="34" charset="0"/>
                <a:cs typeface="Arial" panose="020B0604020202020204" pitchFamily="34" charset="0"/>
              </a:rPr>
              <a:t>Cylinders must be stored correctly in a ventilated cage, upright and secure. </a:t>
            </a:r>
          </a:p>
          <a:p>
            <a:pPr>
              <a:lnSpc>
                <a:spcPct val="120000"/>
              </a:lnSpc>
              <a:spcBef>
                <a:spcPts val="0"/>
              </a:spcBef>
            </a:pPr>
            <a:r>
              <a:rPr lang="en-GB" altLang="en-US" sz="1200">
                <a:latin typeface="Arial" panose="020B0604020202020204" pitchFamily="34" charset="0"/>
                <a:cs typeface="Arial" panose="020B0604020202020204" pitchFamily="34" charset="0"/>
              </a:rPr>
              <a:t>Separate gas and oxygen cylinders, also full and empties.  Keep them 3m apart.</a:t>
            </a:r>
          </a:p>
        </p:txBody>
      </p:sp>
      <p:sp>
        <p:nvSpPr>
          <p:cNvPr id="4" name="Title 3"/>
          <p:cNvSpPr>
            <a:spLocks noGrp="1"/>
          </p:cNvSpPr>
          <p:nvPr>
            <p:ph type="title"/>
          </p:nvPr>
        </p:nvSpPr>
        <p:spPr/>
        <p:txBody>
          <a:bodyPr/>
          <a:lstStyle/>
          <a:p>
            <a:r>
              <a:rPr lang="en-GB"/>
              <a:t>Flame Cutting</a:t>
            </a:r>
          </a:p>
        </p:txBody>
      </p:sp>
      <p:sp>
        <p:nvSpPr>
          <p:cNvPr id="7" name="Content Placeholder 6"/>
          <p:cNvSpPr>
            <a:spLocks noGrp="1"/>
          </p:cNvSpPr>
          <p:nvPr>
            <p:ph sz="half" idx="13"/>
          </p:nvPr>
        </p:nvSpPr>
        <p:spPr>
          <a:xfrm>
            <a:off x="4691270" y="4150431"/>
            <a:ext cx="4224308" cy="2011829"/>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What must be issued before you commence work?</a:t>
            </a:r>
          </a:p>
          <a:p>
            <a:pPr marL="0" indent="0">
              <a:spcBef>
                <a:spcPct val="20000"/>
              </a:spcBef>
              <a:buNone/>
            </a:pPr>
            <a:r>
              <a:rPr lang="en-GB" altLang="en-US" b="1">
                <a:latin typeface="Arial" panose="020B0604020202020204" pitchFamily="34" charset="0"/>
                <a:cs typeface="Arial" panose="020B0604020202020204" pitchFamily="34" charset="0"/>
              </a:rPr>
              <a:t>Q. How should the fuel gas cylinder be used?</a:t>
            </a:r>
          </a:p>
          <a:p>
            <a:pPr marL="0" indent="0">
              <a:spcBef>
                <a:spcPct val="20000"/>
              </a:spcBef>
              <a:buNone/>
            </a:pPr>
            <a:r>
              <a:rPr lang="en-GB" altLang="en-US" b="1">
                <a:latin typeface="Arial" panose="020B0604020202020204" pitchFamily="34" charset="0"/>
                <a:cs typeface="Arial" panose="020B0604020202020204" pitchFamily="34" charset="0"/>
              </a:rPr>
              <a:t>Q. How far apart should gas and oxygen cylinders be separated?</a:t>
            </a:r>
          </a:p>
          <a:p>
            <a:endParaRPr lang="en-GB"/>
          </a:p>
        </p:txBody>
      </p:sp>
      <p:sp>
        <p:nvSpPr>
          <p:cNvPr id="6" name="Date Placeholder 4"/>
          <p:cNvSpPr txBox="1">
            <a:spLocks/>
          </p:cNvSpPr>
          <p:nvPr/>
        </p:nvSpPr>
        <p:spPr>
          <a:xfrm>
            <a:off x="0" y="654045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01/05 </a:t>
            </a:r>
          </a:p>
        </p:txBody>
      </p:sp>
      <p:pic>
        <p:nvPicPr>
          <p:cNvPr id="3" name="Picture 2"/>
          <p:cNvPicPr>
            <a:picLocks noChangeAspect="1"/>
          </p:cNvPicPr>
          <p:nvPr/>
        </p:nvPicPr>
        <p:blipFill>
          <a:blip r:embed="rId2"/>
          <a:stretch>
            <a:fillRect/>
          </a:stretch>
        </p:blipFill>
        <p:spPr>
          <a:xfrm>
            <a:off x="4800421" y="1302837"/>
            <a:ext cx="4115157" cy="2688569"/>
          </a:xfrm>
          <a:prstGeom prst="rect">
            <a:avLst/>
          </a:prstGeom>
        </p:spPr>
      </p:pic>
    </p:spTree>
    <p:extLst>
      <p:ext uri="{BB962C8B-B14F-4D97-AF65-F5344CB8AC3E}">
        <p14:creationId xmlns:p14="http://schemas.microsoft.com/office/powerpoint/2010/main" val="4093589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buNone/>
            </a:pPr>
            <a:r>
              <a:rPr lang="en-GB" altLang="en-US" sz="1000" b="1">
                <a:latin typeface="Arial" panose="020B0604020202020204" pitchFamily="34" charset="0"/>
                <a:cs typeface="Arial" panose="020B0604020202020204" pitchFamily="34" charset="0"/>
              </a:rPr>
              <a:t>Main risks from spillage of oils and diesel</a:t>
            </a:r>
          </a:p>
          <a:p>
            <a:pPr>
              <a:lnSpc>
                <a:spcPct val="50000"/>
              </a:lnSpc>
            </a:pPr>
            <a:endParaRPr lang="en-GB" altLang="en-US" sz="900" b="1">
              <a:latin typeface="Arial" panose="020B0604020202020204" pitchFamily="34" charset="0"/>
              <a:cs typeface="Arial" panose="020B0604020202020204" pitchFamily="34" charset="0"/>
            </a:endParaRPr>
          </a:p>
          <a:p>
            <a:pPr marL="0" indent="0">
              <a:buNone/>
            </a:pPr>
            <a:r>
              <a:rPr lang="en-GB" altLang="en-US" sz="900">
                <a:latin typeface="Arial" panose="020B0604020202020204" pitchFamily="34" charset="0"/>
                <a:cs typeface="Arial" panose="020B0604020202020204" pitchFamily="34" charset="0"/>
              </a:rPr>
              <a:t>Ensure that all fuels / oils are stored correctly</a:t>
            </a:r>
          </a:p>
          <a:p>
            <a:pPr lvl="1"/>
            <a:r>
              <a:rPr lang="en-GB" altLang="en-US" sz="1200">
                <a:latin typeface="Arial" panose="020B0604020202020204" pitchFamily="34" charset="0"/>
                <a:cs typeface="Arial" panose="020B0604020202020204" pitchFamily="34" charset="0"/>
              </a:rPr>
              <a:t>Fuel bowsers 110% bunded</a:t>
            </a:r>
          </a:p>
          <a:p>
            <a:pPr lvl="1"/>
            <a:r>
              <a:rPr lang="en-GB" altLang="en-US" sz="1200">
                <a:latin typeface="Arial" panose="020B0604020202020204" pitchFamily="34" charset="0"/>
                <a:cs typeface="Arial" panose="020B0604020202020204" pitchFamily="34" charset="0"/>
              </a:rPr>
              <a:t>Barrels stored on drip trays or in “safe” areas</a:t>
            </a:r>
          </a:p>
          <a:p>
            <a:pPr lvl="1"/>
            <a:r>
              <a:rPr lang="en-GB" altLang="en-US" sz="1200">
                <a:latin typeface="Arial" panose="020B0604020202020204" pitchFamily="34" charset="0"/>
                <a:cs typeface="Arial" panose="020B0604020202020204" pitchFamily="34" charset="0"/>
              </a:rPr>
              <a:t>All containers correctly labelled</a:t>
            </a:r>
          </a:p>
          <a:p>
            <a:pPr lvl="1"/>
            <a:r>
              <a:rPr lang="en-GB" altLang="en-US" sz="1200">
                <a:latin typeface="Arial" panose="020B0604020202020204" pitchFamily="34" charset="0"/>
                <a:cs typeface="Arial" panose="020B0604020202020204" pitchFamily="34" charset="0"/>
              </a:rPr>
              <a:t>Spill kits and persons trained in their use to be available</a:t>
            </a:r>
          </a:p>
          <a:p>
            <a:pPr lvl="1"/>
            <a:r>
              <a:rPr lang="en-GB" altLang="en-US" sz="1200">
                <a:latin typeface="Arial" panose="020B0604020202020204" pitchFamily="34" charset="0"/>
                <a:cs typeface="Arial" panose="020B0604020202020204" pitchFamily="34" charset="0"/>
              </a:rPr>
              <a:t>Bowsers locked when not in use.</a:t>
            </a:r>
          </a:p>
          <a:p>
            <a:pPr marL="0" indent="0">
              <a:buNone/>
            </a:pPr>
            <a:r>
              <a:rPr lang="en-GB" altLang="en-US" sz="1000">
                <a:latin typeface="Arial" panose="020B0604020202020204" pitchFamily="34" charset="0"/>
                <a:cs typeface="Arial" panose="020B0604020202020204" pitchFamily="34" charset="0"/>
              </a:rPr>
              <a:t>When bowsers are re-filled, delivery is to be  supervised by competent site personnel.</a:t>
            </a:r>
          </a:p>
          <a:p>
            <a:pPr marL="0" indent="0">
              <a:buNone/>
            </a:pPr>
            <a:r>
              <a:rPr lang="en-GB" altLang="en-US" sz="1000">
                <a:latin typeface="Arial" panose="020B0604020202020204" pitchFamily="34" charset="0"/>
                <a:cs typeface="Arial" panose="020B0604020202020204" pitchFamily="34" charset="0"/>
              </a:rPr>
              <a:t>Take extra care when refilling plant with fuels.</a:t>
            </a:r>
          </a:p>
          <a:p>
            <a:pPr>
              <a:lnSpc>
                <a:spcPct val="50000"/>
              </a:lnSpc>
            </a:pPr>
            <a:endParaRPr lang="en-GB" altLang="en-US" sz="900">
              <a:latin typeface="Arial" panose="020B0604020202020204" pitchFamily="34" charset="0"/>
              <a:cs typeface="Arial" panose="020B0604020202020204" pitchFamily="34" charset="0"/>
            </a:endParaRPr>
          </a:p>
          <a:p>
            <a:pPr marL="0" indent="0">
              <a:buNone/>
            </a:pPr>
            <a:r>
              <a:rPr lang="en-GB" altLang="en-US" sz="900" b="1">
                <a:latin typeface="Arial" panose="020B0604020202020204" pitchFamily="34" charset="0"/>
                <a:cs typeface="Arial" panose="020B0604020202020204" pitchFamily="34" charset="0"/>
              </a:rPr>
              <a:t>If spills occur </a:t>
            </a:r>
          </a:p>
          <a:p>
            <a:pPr lvl="1"/>
            <a:r>
              <a:rPr lang="en-GB" altLang="en-US" sz="1200">
                <a:latin typeface="Arial" panose="020B0604020202020204" pitchFamily="34" charset="0"/>
                <a:cs typeface="Arial" panose="020B0604020202020204" pitchFamily="34" charset="0"/>
              </a:rPr>
              <a:t>STOP the source if possible.</a:t>
            </a:r>
          </a:p>
          <a:p>
            <a:pPr lvl="1"/>
            <a:r>
              <a:rPr lang="en-GB" altLang="en-US" sz="1200">
                <a:latin typeface="Arial" panose="020B0604020202020204" pitchFamily="34" charset="0"/>
                <a:cs typeface="Arial" panose="020B0604020202020204" pitchFamily="34" charset="0"/>
              </a:rPr>
              <a:t>MOP up any liquid with spill kit.</a:t>
            </a:r>
          </a:p>
          <a:p>
            <a:pPr lvl="1"/>
            <a:r>
              <a:rPr lang="en-GB" altLang="en-US" sz="1200">
                <a:latin typeface="Arial" panose="020B0604020202020204" pitchFamily="34" charset="0"/>
                <a:cs typeface="Arial" panose="020B0604020202020204" pitchFamily="34" charset="0"/>
              </a:rPr>
              <a:t>CLEAN up any contaminated ground</a:t>
            </a:r>
          </a:p>
          <a:p>
            <a:pPr lvl="1"/>
            <a:r>
              <a:rPr lang="en-GB" altLang="en-US" sz="1200">
                <a:latin typeface="Arial" panose="020B0604020202020204" pitchFamily="34" charset="0"/>
                <a:cs typeface="Arial" panose="020B0604020202020204" pitchFamily="34" charset="0"/>
              </a:rPr>
              <a:t>Correctly dispose of contaminated materials.</a:t>
            </a:r>
          </a:p>
          <a:p>
            <a:pPr lvl="1"/>
            <a:r>
              <a:rPr lang="en-GB" altLang="en-US" sz="1200">
                <a:latin typeface="Arial" panose="020B0604020202020204" pitchFamily="34" charset="0"/>
                <a:cs typeface="Arial" panose="020B0604020202020204" pitchFamily="34" charset="0"/>
              </a:rPr>
              <a:t>If it goes into water course inform your supervisor immediately.</a:t>
            </a:r>
          </a:p>
          <a:p>
            <a:pPr marL="0" indent="0">
              <a:buNone/>
            </a:pPr>
            <a:r>
              <a:rPr lang="en-GB" altLang="en-US" sz="900" b="1">
                <a:latin typeface="Arial" panose="020B0604020202020204" pitchFamily="34" charset="0"/>
                <a:cs typeface="Arial" panose="020B0604020202020204" pitchFamily="34" charset="0"/>
              </a:rPr>
              <a:t>Other sources of water contamination</a:t>
            </a:r>
            <a:endParaRPr lang="en-GB" altLang="en-US" sz="400" b="1">
              <a:latin typeface="Arial" panose="020B0604020202020204" pitchFamily="34" charset="0"/>
              <a:cs typeface="Arial" panose="020B0604020202020204" pitchFamily="34" charset="0"/>
            </a:endParaRPr>
          </a:p>
          <a:p>
            <a:pPr marL="0" indent="0">
              <a:buNone/>
            </a:pPr>
            <a:endParaRPr lang="en-GB" altLang="en-US" sz="1200" b="1">
              <a:latin typeface="Arial" panose="020B0604020202020204" pitchFamily="34" charset="0"/>
              <a:cs typeface="Arial" panose="020B0604020202020204" pitchFamily="34" charset="0"/>
            </a:endParaRPr>
          </a:p>
          <a:p>
            <a:pPr>
              <a:lnSpc>
                <a:spcPct val="50000"/>
              </a:lnSpc>
            </a:pPr>
            <a:r>
              <a:rPr lang="en-GB" altLang="en-US" sz="900">
                <a:latin typeface="Arial" panose="020B0604020202020204" pitchFamily="34" charset="0"/>
                <a:cs typeface="Arial" panose="020B0604020202020204" pitchFamily="34" charset="0"/>
              </a:rPr>
              <a:t>Pile spoil  </a:t>
            </a:r>
          </a:p>
          <a:p>
            <a:r>
              <a:rPr lang="en-GB" altLang="en-US" sz="900">
                <a:latin typeface="Arial" panose="020B0604020202020204" pitchFamily="34" charset="0"/>
                <a:cs typeface="Arial" panose="020B0604020202020204" pitchFamily="34" charset="0"/>
              </a:rPr>
              <a:t>Concrete and concrete wash out fluids</a:t>
            </a:r>
          </a:p>
          <a:p>
            <a:pPr>
              <a:lnSpc>
                <a:spcPct val="50000"/>
              </a:lnSpc>
            </a:pPr>
            <a:endParaRPr lang="en-GB" altLang="en-US" sz="900">
              <a:latin typeface="Arial" panose="020B0604020202020204" pitchFamily="34" charset="0"/>
              <a:cs typeface="Arial" panose="020B0604020202020204" pitchFamily="34" charset="0"/>
            </a:endParaRPr>
          </a:p>
          <a:p>
            <a:r>
              <a:rPr lang="en-GB" altLang="en-US" sz="900">
                <a:latin typeface="Arial" panose="020B0604020202020204" pitchFamily="34" charset="0"/>
                <a:cs typeface="Arial" panose="020B0604020202020204" pitchFamily="34" charset="0"/>
              </a:rPr>
              <a:t>Prevent material from entering drains or water courses.  Use correct storage and forethought.</a:t>
            </a:r>
            <a:endParaRPr lang="en-GB" altLang="en-US" sz="1050" b="1">
              <a:latin typeface="Arial" panose="020B0604020202020204" pitchFamily="34" charset="0"/>
              <a:cs typeface="Arial" panose="020B0604020202020204" pitchFamily="34" charset="0"/>
            </a:endParaRPr>
          </a:p>
          <a:p>
            <a:pPr algn="ctr">
              <a:buNone/>
            </a:pPr>
            <a:r>
              <a:rPr lang="en-GB" altLang="en-US" sz="1400" b="1">
                <a:latin typeface="Arial" panose="020B0604020202020204" pitchFamily="34" charset="0"/>
                <a:cs typeface="Arial" panose="020B0604020202020204" pitchFamily="34" charset="0"/>
              </a:rPr>
              <a:t>	</a:t>
            </a:r>
            <a:r>
              <a:rPr lang="en-GB" altLang="en-US" b="1">
                <a:solidFill>
                  <a:srgbClr val="FF0000"/>
                </a:solidFill>
                <a:latin typeface="Arial" panose="020B0604020202020204" pitchFamily="34" charset="0"/>
                <a:cs typeface="Arial" panose="020B0604020202020204" pitchFamily="34" charset="0"/>
              </a:rPr>
              <a:t>Don’t hide it, report it !</a:t>
            </a:r>
          </a:p>
          <a:p>
            <a:endParaRPr lang="en-GB"/>
          </a:p>
        </p:txBody>
      </p:sp>
      <p:pic>
        <p:nvPicPr>
          <p:cNvPr id="8" name="Picture 40" descr="Picture 001"/>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4803648" y="1990252"/>
            <a:ext cx="4108704" cy="288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a:t>Water &amp; Ground Pollution</a:t>
            </a:r>
          </a:p>
        </p:txBody>
      </p:sp>
      <p:sp>
        <p:nvSpPr>
          <p:cNvPr id="5" name="Content Placeholder 4"/>
          <p:cNvSpPr>
            <a:spLocks noGrp="1"/>
          </p:cNvSpPr>
          <p:nvPr>
            <p:ph sz="half" idx="13"/>
          </p:nvPr>
        </p:nvSpPr>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Where should you store diesel ?</a:t>
            </a:r>
          </a:p>
          <a:p>
            <a:pPr marL="0" indent="0">
              <a:spcBef>
                <a:spcPct val="20000"/>
              </a:spcBef>
              <a:buNone/>
            </a:pPr>
            <a:r>
              <a:rPr lang="en-GB" altLang="en-US" sz="1400" b="1">
                <a:latin typeface="Arial" panose="020B0604020202020204" pitchFamily="34" charset="0"/>
                <a:cs typeface="Arial" panose="020B0604020202020204" pitchFamily="34" charset="0"/>
              </a:rPr>
              <a:t>Q. What Should  YOU do when there’s a spill ?</a:t>
            </a:r>
          </a:p>
          <a:p>
            <a:pPr marL="0" indent="0">
              <a:spcBef>
                <a:spcPct val="20000"/>
              </a:spcBef>
              <a:buNone/>
            </a:pPr>
            <a:r>
              <a:rPr lang="en-GB" altLang="en-US" sz="1400" b="1">
                <a:latin typeface="Arial" panose="020B0604020202020204" pitchFamily="34" charset="0"/>
                <a:cs typeface="Arial" panose="020B0604020202020204" pitchFamily="34" charset="0"/>
              </a:rPr>
              <a:t>Q. Who do you inform ?</a:t>
            </a:r>
          </a:p>
          <a:p>
            <a:endParaRPr lang="en-GB"/>
          </a:p>
        </p:txBody>
      </p:sp>
      <p:sp>
        <p:nvSpPr>
          <p:cNvPr id="6" name="Date Placeholder 4"/>
          <p:cNvSpPr txBox="1">
            <a:spLocks/>
          </p:cNvSpPr>
          <p:nvPr/>
        </p:nvSpPr>
        <p:spPr>
          <a:xfrm>
            <a:off x="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05/04</a:t>
            </a:r>
          </a:p>
        </p:txBody>
      </p:sp>
      <p:sp>
        <p:nvSpPr>
          <p:cNvPr id="3" name="TextBox 2"/>
          <p:cNvSpPr txBox="1"/>
          <p:nvPr/>
        </p:nvSpPr>
        <p:spPr>
          <a:xfrm>
            <a:off x="4803648" y="893037"/>
            <a:ext cx="4108704"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When spilt on water 1 gallon of diesel spreads out to over the entire area of two football pitches.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455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buNone/>
            </a:pPr>
            <a:r>
              <a:rPr lang="en-GB" altLang="en-US" sz="1250">
                <a:latin typeface="Arial" panose="020B0604020202020204" pitchFamily="34" charset="0"/>
                <a:cs typeface="Arial" panose="020B0604020202020204" pitchFamily="34" charset="0"/>
              </a:rPr>
              <a:t>In the 1950’s, the air in London was so polluted that in the winter, for days at a time visibility was down to a few metres by “smog”, a mixture of fog and smoke from coal fires.  Thousands of vulnerable people were killed each winter.</a:t>
            </a:r>
          </a:p>
          <a:p>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A series of  “Clean Air Acts” have produced a healthier atmosphere by banning coal fires to cut down pollution.</a:t>
            </a:r>
          </a:p>
          <a:p>
            <a:pPr marL="0" indent="0">
              <a:buNone/>
            </a:pPr>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it is now illegal to produce excessive exhaust fumes under the Environment Protection Act.</a:t>
            </a:r>
          </a:p>
          <a:p>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Excessive smoke from a diesel is a sure sign of an engine with problems.  Get it repaired before it breaks down.</a:t>
            </a:r>
          </a:p>
          <a:p>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Keep emissions down by switching off plant that is not working.  This cuts down noise and saves fuel.</a:t>
            </a:r>
          </a:p>
          <a:p>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Keep fumes and vapours from operations such as burning and welding to a minimum.</a:t>
            </a:r>
          </a:p>
          <a:p>
            <a:endParaRPr lang="en-GB" altLang="en-US" sz="1250">
              <a:latin typeface="Arial" panose="020B0604020202020204" pitchFamily="34" charset="0"/>
              <a:cs typeface="Arial" panose="020B0604020202020204" pitchFamily="34" charset="0"/>
            </a:endParaRPr>
          </a:p>
          <a:p>
            <a:pPr marL="0" indent="0">
              <a:buNone/>
            </a:pPr>
            <a:r>
              <a:rPr lang="en-GB" altLang="en-US" sz="1250">
                <a:latin typeface="Arial" panose="020B0604020202020204" pitchFamily="34" charset="0"/>
                <a:cs typeface="Arial" panose="020B0604020202020204" pitchFamily="34" charset="0"/>
              </a:rPr>
              <a:t>Never light a fire on a construction site.</a:t>
            </a:r>
          </a:p>
        </p:txBody>
      </p:sp>
      <p:sp>
        <p:nvSpPr>
          <p:cNvPr id="5" name="Content Placeholder 4"/>
          <p:cNvSpPr>
            <a:spLocks noGrp="1"/>
          </p:cNvSpPr>
          <p:nvPr>
            <p:ph sz="half" idx="2"/>
          </p:nvPr>
        </p:nvSpPr>
        <p:spPr>
          <a:xfrm>
            <a:off x="4583595" y="3182875"/>
            <a:ext cx="4574985" cy="812290"/>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two things can I do on site to cut down air pollution?</a:t>
            </a:r>
          </a:p>
          <a:p>
            <a:pPr>
              <a:spcBef>
                <a:spcPct val="20000"/>
              </a:spcBef>
            </a:pPr>
            <a:endParaRPr lang="en-GB" altLang="en-US"/>
          </a:p>
          <a:p>
            <a:endParaRPr lang="en-GB"/>
          </a:p>
        </p:txBody>
      </p:sp>
      <p:sp>
        <p:nvSpPr>
          <p:cNvPr id="4" name="Title 3"/>
          <p:cNvSpPr>
            <a:spLocks noGrp="1"/>
          </p:cNvSpPr>
          <p:nvPr>
            <p:ph type="title"/>
          </p:nvPr>
        </p:nvSpPr>
        <p:spPr/>
        <p:txBody>
          <a:bodyPr/>
          <a:lstStyle/>
          <a:p>
            <a:r>
              <a:rPr lang="en-GB"/>
              <a:t>Emissions &amp; Air Quality</a:t>
            </a:r>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05/05  </a:t>
            </a:r>
          </a:p>
        </p:txBody>
      </p:sp>
      <p:sp>
        <p:nvSpPr>
          <p:cNvPr id="3" name="TextBox 2"/>
          <p:cNvSpPr txBox="1"/>
          <p:nvPr/>
        </p:nvSpPr>
        <p:spPr>
          <a:xfrm>
            <a:off x="4583595" y="1138633"/>
            <a:ext cx="4574985" cy="738664"/>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Ozone depletion is a major threat to the planet, we must all do our bit to help protect the atmosphere.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111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a:latin typeface="Arial" panose="020B0604020202020204" pitchFamily="34" charset="0"/>
                <a:cs typeface="Arial" panose="020B0604020202020204" pitchFamily="34" charset="0"/>
              </a:rPr>
              <a:t>The volume of waste produced in the UK in just 2 hours would fill the Albert Hall. In the UK we are running out of room to safely store all our waste. Therefore we need to look carefully at what we throw away  and how we dispose of it.</a:t>
            </a:r>
          </a:p>
          <a:p>
            <a:r>
              <a:rPr lang="en-GB" altLang="en-US" sz="1200">
                <a:latin typeface="Arial" panose="020B0604020202020204" pitchFamily="34" charset="0"/>
                <a:cs typeface="Arial" panose="020B0604020202020204" pitchFamily="34" charset="0"/>
              </a:rPr>
              <a:t>All waste must be properly segregated into one of the three categories, inert, hazardous or non-hazardous</a:t>
            </a:r>
            <a:endParaRPr lang="en-US" altLang="en-US" sz="1200">
              <a:latin typeface="Arial" panose="020B0604020202020204" pitchFamily="34" charset="0"/>
              <a:cs typeface="Arial" panose="020B0604020202020204" pitchFamily="34" charset="0"/>
            </a:endParaRPr>
          </a:p>
          <a:p>
            <a:r>
              <a:rPr lang="en-GB" altLang="en-US" sz="1200">
                <a:latin typeface="Arial" panose="020B0604020202020204" pitchFamily="34" charset="0"/>
                <a:cs typeface="Arial" panose="020B0604020202020204" pitchFamily="34" charset="0"/>
              </a:rPr>
              <a:t>Waste transfer notes must now </a:t>
            </a:r>
            <a:r>
              <a:rPr lang="en-GB" altLang="en-US" sz="1200" b="1">
                <a:latin typeface="Arial" panose="020B0604020202020204" pitchFamily="34" charset="0"/>
                <a:cs typeface="Arial" panose="020B0604020202020204" pitchFamily="34" charset="0"/>
              </a:rPr>
              <a:t>identify waste by using a special six-digit code</a:t>
            </a:r>
            <a:r>
              <a:rPr lang="en-GB" altLang="en-US" sz="1200">
                <a:latin typeface="Arial" panose="020B0604020202020204" pitchFamily="34" charset="0"/>
                <a:cs typeface="Arial" panose="020B0604020202020204" pitchFamily="34" charset="0"/>
              </a:rPr>
              <a:t> as well as a written description of the waste</a:t>
            </a:r>
            <a:r>
              <a:rPr lang="en-US" altLang="en-US" sz="1200">
                <a:latin typeface="Arial" panose="020B0604020202020204" pitchFamily="34" charset="0"/>
                <a:cs typeface="Arial" panose="020B0604020202020204" pitchFamily="34" charset="0"/>
              </a:rPr>
              <a:t> </a:t>
            </a:r>
          </a:p>
          <a:p>
            <a:r>
              <a:rPr lang="en-GB" altLang="en-US" sz="1200">
                <a:latin typeface="Arial" panose="020B0604020202020204" pitchFamily="34" charset="0"/>
                <a:cs typeface="Arial" panose="020B0604020202020204" pitchFamily="34" charset="0"/>
              </a:rPr>
              <a:t>Many </a:t>
            </a:r>
            <a:r>
              <a:rPr lang="en-GB" altLang="en-US" sz="1200" b="1">
                <a:latin typeface="Arial" panose="020B0604020202020204" pitchFamily="34" charset="0"/>
                <a:cs typeface="Arial" panose="020B0604020202020204" pitchFamily="34" charset="0"/>
              </a:rPr>
              <a:t>Landfill sites are now not allowed to take HAZARDOUS waste</a:t>
            </a:r>
            <a:r>
              <a:rPr lang="en-GB" altLang="en-US" sz="1200">
                <a:latin typeface="Arial" panose="020B0604020202020204" pitchFamily="34" charset="0"/>
                <a:cs typeface="Arial" panose="020B0604020202020204" pitchFamily="34" charset="0"/>
              </a:rPr>
              <a:t>. This has substantially increased the cost of disposing of this type of material. It is very important therefore to take special care not to cause spills etc. It is also very important to make sure that waste is properly segregated. One empty oil drum in a skip of canteen waste would mean the whole skip would need to be disposed of as hazardous waste.</a:t>
            </a:r>
          </a:p>
          <a:p>
            <a:pPr>
              <a:spcBef>
                <a:spcPct val="50000"/>
              </a:spcBef>
            </a:pPr>
            <a:r>
              <a:rPr lang="en-GB" altLang="en-US" sz="1200">
                <a:latin typeface="Arial" panose="020B0604020202020204" pitchFamily="34" charset="0"/>
                <a:cs typeface="Arial" panose="020B0604020202020204" pitchFamily="34" charset="0"/>
              </a:rPr>
              <a:t>Where ever possible waste should be MINIMISED, REUSED or RECYCLED.</a:t>
            </a:r>
          </a:p>
          <a:p>
            <a:pPr>
              <a:spcBef>
                <a:spcPct val="50000"/>
              </a:spcBef>
            </a:pPr>
            <a:r>
              <a:rPr lang="en-GB" altLang="en-US" sz="1200">
                <a:latin typeface="Arial" panose="020B0604020202020204" pitchFamily="34" charset="0"/>
                <a:cs typeface="Arial" panose="020B0604020202020204" pitchFamily="34" charset="0"/>
              </a:rPr>
              <a:t>By recycling waste we don’t use so many of the earths natural resources. Most natural resources are not infinite, they will run out, so it is important to conserve them</a:t>
            </a:r>
          </a:p>
          <a:p>
            <a:endParaRPr lang="en-GB"/>
          </a:p>
        </p:txBody>
      </p:sp>
      <p:sp>
        <p:nvSpPr>
          <p:cNvPr id="5" name="Content Placeholder 4"/>
          <p:cNvSpPr>
            <a:spLocks noGrp="1"/>
          </p:cNvSpPr>
          <p:nvPr>
            <p:ph sz="half" idx="2"/>
          </p:nvPr>
        </p:nvSpPr>
        <p:spPr>
          <a:xfrm>
            <a:off x="4569015" y="4798977"/>
            <a:ext cx="4574985" cy="1435143"/>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What are the three categories of waste?</a:t>
            </a:r>
          </a:p>
          <a:p>
            <a:pPr marL="0" indent="0">
              <a:spcBef>
                <a:spcPct val="50000"/>
              </a:spcBef>
              <a:buNone/>
            </a:pPr>
            <a:r>
              <a:rPr lang="en-GB" altLang="en-US" sz="1400" b="1">
                <a:latin typeface="Arial" panose="020B0604020202020204" pitchFamily="34" charset="0"/>
                <a:cs typeface="Arial" panose="020B0604020202020204" pitchFamily="34" charset="0"/>
              </a:rPr>
              <a:t>Q. What must be written on a waste transfer note?</a:t>
            </a:r>
          </a:p>
          <a:p>
            <a:pPr marL="0" indent="0">
              <a:spcBef>
                <a:spcPct val="50000"/>
              </a:spcBef>
              <a:buNone/>
            </a:pPr>
            <a:r>
              <a:rPr lang="en-GB" altLang="en-US" sz="1400" b="1">
                <a:latin typeface="Arial" panose="020B0604020202020204" pitchFamily="34" charset="0"/>
                <a:cs typeface="Arial" panose="020B0604020202020204" pitchFamily="34" charset="0"/>
              </a:rPr>
              <a:t>Q. Why can you not mix hazardous and non-hazardous materials?</a:t>
            </a:r>
          </a:p>
          <a:p>
            <a:endParaRPr lang="en-GB"/>
          </a:p>
        </p:txBody>
      </p:sp>
      <p:sp>
        <p:nvSpPr>
          <p:cNvPr id="4" name="Title 3"/>
          <p:cNvSpPr>
            <a:spLocks noGrp="1"/>
          </p:cNvSpPr>
          <p:nvPr>
            <p:ph type="title"/>
          </p:nvPr>
        </p:nvSpPr>
        <p:spPr/>
        <p:txBody>
          <a:bodyPr>
            <a:normAutofit fontScale="90000"/>
          </a:bodyPr>
          <a:lstStyle/>
          <a:p>
            <a:r>
              <a:rPr lang="en-GB"/>
              <a:t>Waste Minimisation &amp; Sustainability</a:t>
            </a:r>
          </a:p>
        </p:txBody>
      </p:sp>
      <p:sp>
        <p:nvSpPr>
          <p:cNvPr id="6" name="Date Placeholder 4"/>
          <p:cNvSpPr txBox="1">
            <a:spLocks/>
          </p:cNvSpPr>
          <p:nvPr/>
        </p:nvSpPr>
        <p:spPr>
          <a:xfrm>
            <a:off x="1143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05/06 </a:t>
            </a:r>
          </a:p>
        </p:txBody>
      </p:sp>
      <p:pic>
        <p:nvPicPr>
          <p:cNvPr id="8" name="Picture 9" descr="P101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301" y="1841075"/>
            <a:ext cx="3880411" cy="2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69015" y="886968"/>
            <a:ext cx="4574985" cy="954107"/>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Running electrical equipment overnight in an average office wastes the same amount of energy as it takes to run a small car for 100 miles. </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567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Asbestos</a:t>
            </a:r>
          </a:p>
        </p:txBody>
      </p:sp>
      <p:sp>
        <p:nvSpPr>
          <p:cNvPr id="6" name="Date Placeholder 4"/>
          <p:cNvSpPr txBox="1">
            <a:spLocks/>
          </p:cNvSpPr>
          <p:nvPr/>
        </p:nvSpPr>
        <p:spPr>
          <a:xfrm>
            <a:off x="0" y="643472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05/07</a:t>
            </a:r>
          </a:p>
        </p:txBody>
      </p:sp>
      <p:grpSp>
        <p:nvGrpSpPr>
          <p:cNvPr id="7" name="Group 46"/>
          <p:cNvGrpSpPr>
            <a:grpSpLocks/>
          </p:cNvGrpSpPr>
          <p:nvPr/>
        </p:nvGrpSpPr>
        <p:grpSpPr bwMode="auto">
          <a:xfrm>
            <a:off x="2674040" y="3927521"/>
            <a:ext cx="3159815" cy="2116207"/>
            <a:chOff x="3312" y="1632"/>
            <a:chExt cx="2016" cy="1392"/>
          </a:xfrm>
        </p:grpSpPr>
        <p:pic>
          <p:nvPicPr>
            <p:cNvPr id="8" name="Picture 43" descr="gask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2" y="1632"/>
              <a:ext cx="2016" cy="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5"/>
            <p:cNvSpPr>
              <a:spLocks noChangeArrowheads="1"/>
            </p:cNvSpPr>
            <p:nvPr/>
          </p:nvSpPr>
          <p:spPr bwMode="auto">
            <a:xfrm>
              <a:off x="3312" y="2928"/>
              <a:ext cx="2016" cy="96"/>
            </a:xfrm>
            <a:prstGeom prst="rect">
              <a:avLst/>
            </a:prstGeom>
            <a:solidFill>
              <a:schemeClr val="bg1"/>
            </a:solidFill>
            <a:ln w="9525">
              <a:solidFill>
                <a:schemeClr val="bg1"/>
              </a:solidFill>
              <a:miter lim="800000"/>
              <a:headEnd/>
              <a:tailEnd/>
            </a:ln>
          </p:spPr>
          <p:txBody>
            <a:bodyPr wrap="none" anchor="ctr"/>
            <a:lstStyle/>
            <a:p>
              <a:pPr algn="ctr">
                <a:defRPr/>
              </a:pPr>
              <a:r>
                <a:rPr lang="en-GB" sz="1050"/>
                <a:t>Typical asbestos products</a:t>
              </a:r>
            </a:p>
          </p:txBody>
        </p:sp>
      </p:grpSp>
      <p:sp>
        <p:nvSpPr>
          <p:cNvPr id="2" name="Rectangle 1"/>
          <p:cNvSpPr/>
          <p:nvPr/>
        </p:nvSpPr>
        <p:spPr>
          <a:xfrm>
            <a:off x="0" y="886968"/>
            <a:ext cx="4572000" cy="2862322"/>
          </a:xfrm>
          <a:prstGeom prst="rect">
            <a:avLst/>
          </a:prstGeom>
        </p:spPr>
        <p:txBody>
          <a:bodyPr>
            <a:spAutoFit/>
          </a:bodyPr>
          <a:lstStyle/>
          <a:p>
            <a:pPr lvl="0" algn="just" fontAlgn="base">
              <a:spcBef>
                <a:spcPct val="0"/>
              </a:spcBef>
              <a:spcAft>
                <a:spcPct val="0"/>
              </a:spcAft>
            </a:pPr>
            <a:r>
              <a:rPr lang="en-GB" altLang="en-US" sz="1100" b="1">
                <a:solidFill>
                  <a:srgbClr val="000000"/>
                </a:solidFill>
                <a:latin typeface="Arial" panose="020B0604020202020204" pitchFamily="34" charset="0"/>
                <a:cs typeface="Arial" panose="020B0604020202020204" pitchFamily="34" charset="0"/>
              </a:rPr>
              <a:t>What is asbestos? </a:t>
            </a:r>
            <a:endParaRPr lang="en-GB" altLang="en-US" sz="110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There are different types of asbestos.  The most common are white, brown and blue asbestos, but be careful as they all appear white and  therefore they must all be treated as dangerous. </a:t>
            </a:r>
          </a:p>
          <a:p>
            <a:pPr lvl="0" fontAlgn="base">
              <a:spcBef>
                <a:spcPct val="0"/>
              </a:spcBef>
              <a:spcAft>
                <a:spcPct val="0"/>
              </a:spcAft>
            </a:pPr>
            <a:endParaRPr lang="en-GB" altLang="en-US" sz="105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Asbestos has been used extensively throughout the world for insulation boards in buildings, asbestos cement roof sheeting and cladding, drainage pipes and guttering, sprayed coating, pipe lagging and even some flooring tiles.  In the past it has been dumped widely and so you may encounter it on site</a:t>
            </a:r>
          </a:p>
          <a:p>
            <a:pPr lvl="0" fontAlgn="base">
              <a:spcBef>
                <a:spcPct val="0"/>
              </a:spcBef>
              <a:spcAft>
                <a:spcPct val="0"/>
              </a:spcAft>
            </a:pPr>
            <a:endParaRPr lang="en-GB" altLang="en-US" sz="1100" b="1" i="1">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100" b="1">
                <a:solidFill>
                  <a:srgbClr val="000000"/>
                </a:solidFill>
                <a:latin typeface="Arial" panose="020B0604020202020204" pitchFamily="34" charset="0"/>
                <a:cs typeface="Arial" panose="020B0604020202020204" pitchFamily="34" charset="0"/>
              </a:rPr>
              <a:t>How do I get  harmed by Asbestos? </a:t>
            </a:r>
          </a:p>
          <a:p>
            <a:pPr lvl="0"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Asbestos can only injure a person through inhalation. If there is asbestos in  the ground, on equipment or clothing this can be disturbed and you could breath the fibres in. Because asbestos fibres are rod shaped they get stuck in the lungs causing disease.</a:t>
            </a:r>
          </a:p>
          <a:p>
            <a:pPr lvl="0" fontAlgn="base">
              <a:spcBef>
                <a:spcPct val="0"/>
              </a:spcBef>
              <a:spcAft>
                <a:spcPct val="0"/>
              </a:spcAft>
            </a:pPr>
            <a:endParaRPr lang="en-GB" altLang="en-US" sz="105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4572000" y="906839"/>
            <a:ext cx="4572000" cy="2854628"/>
          </a:xfrm>
          <a:prstGeom prst="rect">
            <a:avLst/>
          </a:prstGeom>
        </p:spPr>
        <p:txBody>
          <a:bodyPr>
            <a:spAutoFit/>
          </a:bodyPr>
          <a:lstStyle/>
          <a:p>
            <a:pPr lvl="0" algn="just" fontAlgn="base">
              <a:spcBef>
                <a:spcPct val="0"/>
              </a:spcBef>
              <a:spcAft>
                <a:spcPct val="0"/>
              </a:spcAft>
            </a:pPr>
            <a:r>
              <a:rPr lang="en-GB" altLang="en-US" sz="1100" b="1">
                <a:solidFill>
                  <a:srgbClr val="000000"/>
                </a:solidFill>
                <a:latin typeface="Arial" panose="020B0604020202020204" pitchFamily="34" charset="0"/>
                <a:cs typeface="Arial" panose="020B0604020202020204" pitchFamily="34" charset="0"/>
              </a:rPr>
              <a:t>What illness is caused by asbestos and how long does it take to show up? </a:t>
            </a:r>
          </a:p>
          <a:p>
            <a:pPr lvl="0" fontAlgn="base">
              <a:spcBef>
                <a:spcPct val="0"/>
              </a:spcBef>
              <a:spcAft>
                <a:spcPct val="0"/>
              </a:spcAft>
            </a:pPr>
            <a:r>
              <a:rPr lang="en-GB" altLang="en-US" sz="1050" b="1">
                <a:solidFill>
                  <a:srgbClr val="000000"/>
                </a:solidFill>
                <a:latin typeface="Arial" panose="020B0604020202020204" pitchFamily="34" charset="0"/>
                <a:cs typeface="Arial" panose="020B0604020202020204" pitchFamily="34" charset="0"/>
              </a:rPr>
              <a:t>Mesothelioma </a:t>
            </a:r>
            <a:r>
              <a:rPr lang="en-GB" altLang="en-US" sz="1050">
                <a:solidFill>
                  <a:srgbClr val="000000"/>
                </a:solidFill>
                <a:latin typeface="Arial" panose="020B0604020202020204" pitchFamily="34" charset="0"/>
                <a:cs typeface="Arial" panose="020B0604020202020204" pitchFamily="34" charset="0"/>
              </a:rPr>
              <a:t>is a cancer of the lining of the lungs. It is considered to be exclusively related to asbestos exposure. By the time it is diagnosed, it is almost always fatal. Mesothelioma has a long incubation period of at least 15 and sometimes as long as 60 years. </a:t>
            </a:r>
          </a:p>
          <a:p>
            <a:pPr lvl="0" fontAlgn="base">
              <a:spcBef>
                <a:spcPct val="0"/>
              </a:spcBef>
              <a:spcAft>
                <a:spcPct val="0"/>
              </a:spcAft>
            </a:pPr>
            <a:r>
              <a:rPr lang="en-GB" altLang="en-US" sz="1050" b="1">
                <a:solidFill>
                  <a:srgbClr val="000000"/>
                </a:solidFill>
                <a:latin typeface="Arial" panose="020B0604020202020204" pitchFamily="34" charset="0"/>
                <a:cs typeface="Arial" panose="020B0604020202020204" pitchFamily="34" charset="0"/>
              </a:rPr>
              <a:t>Asbestosis </a:t>
            </a:r>
            <a:r>
              <a:rPr lang="en-GB" altLang="en-US" sz="1050">
                <a:solidFill>
                  <a:srgbClr val="000000"/>
                </a:solidFill>
                <a:latin typeface="Arial" panose="020B0604020202020204" pitchFamily="34" charset="0"/>
                <a:cs typeface="Arial" panose="020B0604020202020204" pitchFamily="34" charset="0"/>
              </a:rPr>
              <a:t>is a scarring of the lung tissue.. This leads to inadequate oxygen intake to the blood.. It is a slowly progressive disease with a latency period of 15 to 30 years. </a:t>
            </a:r>
          </a:p>
          <a:p>
            <a:pPr lvl="0" fontAlgn="base">
              <a:spcBef>
                <a:spcPct val="0"/>
              </a:spcBef>
              <a:spcAft>
                <a:spcPct val="0"/>
              </a:spcAft>
            </a:pPr>
            <a:r>
              <a:rPr lang="en-GB" altLang="en-US" sz="1050" b="1">
                <a:solidFill>
                  <a:srgbClr val="000000"/>
                </a:solidFill>
                <a:latin typeface="Arial" panose="020B0604020202020204" pitchFamily="34" charset="0"/>
                <a:cs typeface="Arial" panose="020B0604020202020204" pitchFamily="34" charset="0"/>
              </a:rPr>
              <a:t>Lung Cancer </a:t>
            </a:r>
            <a:r>
              <a:rPr lang="en-GB" altLang="en-US" sz="1050">
                <a:solidFill>
                  <a:srgbClr val="000000"/>
                </a:solidFill>
                <a:latin typeface="Arial" panose="020B0604020202020204" pitchFamily="34" charset="0"/>
                <a:cs typeface="Arial" panose="020B0604020202020204" pitchFamily="34" charset="0"/>
              </a:rPr>
              <a:t>is a malignant tumour of the Lungs. The tumour grows through surrounding tissue, invading and often obstructing air passages. Again, the disease has a long incubation period – typically at least 20 years. </a:t>
            </a:r>
          </a:p>
          <a:p>
            <a:pPr lvl="0" fontAlgn="base">
              <a:spcBef>
                <a:spcPct val="0"/>
              </a:spcBef>
              <a:spcAft>
                <a:spcPct val="0"/>
              </a:spcAft>
            </a:pPr>
            <a:endParaRPr lang="en-GB" altLang="en-US" sz="105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b="1">
                <a:solidFill>
                  <a:srgbClr val="000000"/>
                </a:solidFill>
                <a:latin typeface="Arial" panose="020B0604020202020204" pitchFamily="34" charset="0"/>
                <a:cs typeface="Arial" panose="020B0604020202020204" pitchFamily="34" charset="0"/>
              </a:rPr>
              <a:t>How can  you avoid these diseases?</a:t>
            </a:r>
          </a:p>
          <a:p>
            <a:pPr lvl="0" fontAlgn="base">
              <a:spcBef>
                <a:spcPct val="0"/>
              </a:spcBef>
              <a:spcAft>
                <a:spcPct val="0"/>
              </a:spcAft>
            </a:pPr>
            <a:r>
              <a:rPr lang="en-GB" altLang="en-US" sz="1050">
                <a:solidFill>
                  <a:srgbClr val="000000"/>
                </a:solidFill>
                <a:latin typeface="Arial" panose="020B0604020202020204" pitchFamily="34" charset="0"/>
                <a:cs typeface="Arial" panose="020B0604020202020204" pitchFamily="34" charset="0"/>
              </a:rPr>
              <a:t>If you suspect the presence of asbestos, stop work immediately and inform your supervisor.  </a:t>
            </a:r>
            <a:r>
              <a:rPr lang="en-GB" altLang="en-US" sz="1050" u="sng">
                <a:solidFill>
                  <a:srgbClr val="000000"/>
                </a:solidFill>
                <a:latin typeface="Arial" panose="020B0604020202020204" pitchFamily="34" charset="0"/>
                <a:cs typeface="Arial" panose="020B0604020202020204" pitchFamily="34" charset="0"/>
              </a:rPr>
              <a:t>Never touch or disturb </a:t>
            </a:r>
            <a:r>
              <a:rPr lang="en-GB" altLang="en-US" sz="1050" i="1" u="sng">
                <a:solidFill>
                  <a:srgbClr val="000000"/>
                </a:solidFill>
                <a:latin typeface="Arial" panose="020B0604020202020204" pitchFamily="34" charset="0"/>
                <a:cs typeface="Arial" panose="020B0604020202020204" pitchFamily="34" charset="0"/>
              </a:rPr>
              <a:t> </a:t>
            </a:r>
            <a:r>
              <a:rPr lang="en-GB" altLang="en-US" sz="1050" u="sng">
                <a:solidFill>
                  <a:srgbClr val="000000"/>
                </a:solidFill>
                <a:latin typeface="Arial" panose="020B0604020202020204" pitchFamily="34" charset="0"/>
                <a:cs typeface="Arial" panose="020B0604020202020204" pitchFamily="34" charset="0"/>
              </a:rPr>
              <a:t>Asbestos.</a:t>
            </a:r>
            <a:endParaRPr lang="en-GB" altLang="en-US" sz="1050" b="1">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0" y="4077685"/>
            <a:ext cx="2674040" cy="1815882"/>
          </a:xfrm>
          <a:prstGeom prst="rect">
            <a:avLst/>
          </a:prstGeom>
          <a:noFill/>
        </p:spPr>
        <p:txBody>
          <a:bodyPr wrap="square" rtlCol="0">
            <a:spAutoFit/>
          </a:bodyPr>
          <a:lstStyle/>
          <a:p>
            <a:pPr algn="ctr"/>
            <a:r>
              <a:rPr lang="en-GB" sz="1400" b="1" u="sng">
                <a:latin typeface="Arial" panose="020B0604020202020204" pitchFamily="34" charset="0"/>
                <a:cs typeface="Arial" panose="020B0604020202020204" pitchFamily="34" charset="0"/>
              </a:rPr>
              <a:t>Did you know?</a:t>
            </a:r>
          </a:p>
          <a:p>
            <a:pPr algn="ctr"/>
            <a:r>
              <a:rPr lang="en-GB" sz="1400">
                <a:latin typeface="Arial" panose="020B0604020202020204" pitchFamily="34" charset="0"/>
                <a:cs typeface="Arial" panose="020B0604020202020204" pitchFamily="34" charset="0"/>
              </a:rPr>
              <a:t>Asbestos is a </a:t>
            </a:r>
            <a:r>
              <a:rPr lang="en-GB" sz="1400" err="1">
                <a:latin typeface="Arial" panose="020B0604020202020204" pitchFamily="34" charset="0"/>
                <a:cs typeface="Arial" panose="020B0604020202020204" pitchFamily="34" charset="0"/>
              </a:rPr>
              <a:t>slient</a:t>
            </a:r>
            <a:r>
              <a:rPr lang="en-GB" sz="1400">
                <a:latin typeface="Arial" panose="020B0604020202020204" pitchFamily="34" charset="0"/>
                <a:cs typeface="Arial" panose="020B0604020202020204" pitchFamily="34" charset="0"/>
              </a:rPr>
              <a:t> killer.</a:t>
            </a:r>
          </a:p>
          <a:p>
            <a:pPr algn="ctr"/>
            <a:r>
              <a:rPr lang="en-GB" sz="1400">
                <a:latin typeface="Arial" panose="020B0604020202020204" pitchFamily="34" charset="0"/>
                <a:cs typeface="Arial" panose="020B0604020202020204" pitchFamily="34" charset="0"/>
              </a:rPr>
              <a:t>Since 1968 50,000 workers have died of asbestos exposure, with a further 3,000 dying every year up too 2010.</a:t>
            </a:r>
          </a:p>
          <a:p>
            <a:pPr algn="ctr"/>
            <a:r>
              <a:rPr lang="en-GB" sz="1400">
                <a:latin typeface="Arial" panose="020B0604020202020204" pitchFamily="34" charset="0"/>
                <a:cs typeface="Arial" panose="020B0604020202020204" pitchFamily="34" charset="0"/>
              </a:rPr>
              <a:t>After 2010 the death rate will start to fall.  </a:t>
            </a:r>
            <a:endParaRPr lang="en-GB" sz="1200">
              <a:latin typeface="Arial" panose="020B0604020202020204" pitchFamily="34" charset="0"/>
              <a:cs typeface="Arial" panose="020B0604020202020204" pitchFamily="34" charset="0"/>
            </a:endParaRPr>
          </a:p>
        </p:txBody>
      </p:sp>
      <p:sp>
        <p:nvSpPr>
          <p:cNvPr id="13" name="TextBox 12"/>
          <p:cNvSpPr txBox="1"/>
          <p:nvPr/>
        </p:nvSpPr>
        <p:spPr>
          <a:xfrm>
            <a:off x="5833855" y="4293128"/>
            <a:ext cx="3310145" cy="1384995"/>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Q. What typical asbestos products could you find on a construction site?</a:t>
            </a:r>
          </a:p>
          <a:p>
            <a:r>
              <a:rPr lang="en-GB" sz="1400" b="1">
                <a:latin typeface="Arial" panose="020B0604020202020204" pitchFamily="34" charset="0"/>
                <a:cs typeface="Arial" panose="020B0604020202020204" pitchFamily="34" charset="0"/>
              </a:rPr>
              <a:t>Q. If you identify any type of asbestos in your work areas what should be your course of action?</a:t>
            </a:r>
          </a:p>
        </p:txBody>
      </p:sp>
    </p:spTree>
    <p:extLst>
      <p:ext uri="{BB962C8B-B14F-4D97-AF65-F5344CB8AC3E}">
        <p14:creationId xmlns:p14="http://schemas.microsoft.com/office/powerpoint/2010/main" val="2604408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72000" cy="5292000"/>
          </a:xfrm>
        </p:spPr>
        <p:txBody>
          <a:bodyPr>
            <a:noAutofit/>
          </a:bodyPr>
          <a:lstStyle/>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Fuel can refer to many different things. In this tool box talk we use the term fuel to refer to liquid fuels such as petrol and gas oil.</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The most commonly found fuels and oils on site are diesel and petrol [for engines], oils [gearboxes, hydraulic systems].</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Poor storage, lack of care during refuelling, vandalism and poorly maintained plant can all result in a spillage.</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A spillage could become expensive if not cleaned up, pollution can cause the likelihood of prosecution and a large fine.</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There are three main hazards associated with fuel. These are:</a:t>
            </a:r>
          </a:p>
          <a:p>
            <a:pPr>
              <a:lnSpc>
                <a:spcPct val="100000"/>
              </a:lnSpc>
              <a:spcBef>
                <a:spcPts val="400"/>
              </a:spcBef>
            </a:pPr>
            <a:r>
              <a:rPr lang="en-GB" altLang="en-US" sz="900">
                <a:latin typeface="Arial" panose="020B0604020202020204" pitchFamily="34" charset="0"/>
                <a:cs typeface="Arial" panose="020B0604020202020204" pitchFamily="34" charset="0"/>
              </a:rPr>
              <a:t>Environmental pollution caused by spills</a:t>
            </a:r>
          </a:p>
          <a:p>
            <a:pPr>
              <a:lnSpc>
                <a:spcPct val="100000"/>
              </a:lnSpc>
              <a:spcBef>
                <a:spcPts val="400"/>
              </a:spcBef>
            </a:pPr>
            <a:r>
              <a:rPr lang="en-GB" altLang="en-US" sz="900">
                <a:latin typeface="Arial" panose="020B0604020202020204" pitchFamily="34" charset="0"/>
                <a:cs typeface="Arial" panose="020B0604020202020204" pitchFamily="34" charset="0"/>
              </a:rPr>
              <a:t>Fire</a:t>
            </a:r>
          </a:p>
          <a:p>
            <a:pPr>
              <a:lnSpc>
                <a:spcPct val="100000"/>
              </a:lnSpc>
              <a:spcBef>
                <a:spcPts val="400"/>
              </a:spcBef>
            </a:pPr>
            <a:r>
              <a:rPr lang="en-GB" altLang="en-US" sz="900">
                <a:latin typeface="Arial" panose="020B0604020202020204" pitchFamily="34" charset="0"/>
                <a:cs typeface="Arial" panose="020B0604020202020204" pitchFamily="34" charset="0"/>
              </a:rPr>
              <a:t>Skin disease</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By making sure we follow a few simple rules we can avoid harming ourselves or others when handling and storing fuels.</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Fuel should always be stored in metal containers. If more than 200 litres are to be stored then the storage area must be double bunded however it is good practice to store fuels in bunds regardless of the amount of fuel stored. Bunds must be monitored to make sure that they don’t fill up with water or fuel.</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The area immediately surrounding the fuel storage area should be designated as ‘no naked flames’. This includes smoking.</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Clean out drip trays regularly to stop overflowing of possible contaminates.</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Report all spillages to your Supervisor. Always return containers to a </a:t>
            </a:r>
            <a:r>
              <a:rPr lang="en-GB" altLang="en-US" sz="900" err="1">
                <a:latin typeface="Arial" panose="020B0604020202020204" pitchFamily="34" charset="0"/>
                <a:cs typeface="Arial" panose="020B0604020202020204" pitchFamily="34" charset="0"/>
              </a:rPr>
              <a:t>bunded</a:t>
            </a:r>
            <a:r>
              <a:rPr lang="en-GB" altLang="en-US" sz="900">
                <a:latin typeface="Arial" panose="020B0604020202020204" pitchFamily="34" charset="0"/>
                <a:cs typeface="Arial" panose="020B0604020202020204" pitchFamily="34" charset="0"/>
              </a:rPr>
              <a:t> area after use. </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It is also important to keep the area around a fuel storage area clean, tidy and free from combustible materials.</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When fuel is being discharged a spill kit mat should be used wherever possible. This will mean any small spills are caught by the mat.</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Whenever fuel is being handled you should wear gloves. If any fuel is splashed on your skin then make sure you wash it off immediately.</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If a spill does occur then the appropriate spill kit should be placed to absorb the spill.</a:t>
            </a:r>
          </a:p>
          <a:p>
            <a:pPr marL="0" indent="0">
              <a:lnSpc>
                <a:spcPct val="100000"/>
              </a:lnSpc>
              <a:spcBef>
                <a:spcPts val="400"/>
              </a:spcBef>
              <a:buNone/>
            </a:pPr>
            <a:r>
              <a:rPr lang="en-GB" altLang="en-US" sz="900">
                <a:latin typeface="Arial" panose="020B0604020202020204" pitchFamily="34" charset="0"/>
                <a:cs typeface="Arial" panose="020B0604020202020204" pitchFamily="34" charset="0"/>
              </a:rPr>
              <a:t>Any contaminated spill kit material needs placing in the blue bag provided and placing in the appropriate waste container ready for disposal.   </a:t>
            </a:r>
          </a:p>
          <a:p>
            <a:endParaRPr lang="en-GB"/>
          </a:p>
        </p:txBody>
      </p:sp>
      <p:pic>
        <p:nvPicPr>
          <p:cNvPr id="7" name="Content Placeholder 6" descr="DSCF0004"/>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350949"/>
            <a:ext cx="4575175" cy="34337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a:t>Fuel Storage</a:t>
            </a:r>
          </a:p>
        </p:txBody>
      </p:sp>
      <p:sp>
        <p:nvSpPr>
          <p:cNvPr id="5" name="Content Placeholder 4"/>
          <p:cNvSpPr>
            <a:spLocks noGrp="1"/>
          </p:cNvSpPr>
          <p:nvPr>
            <p:ph sz="half" idx="13"/>
          </p:nvPr>
        </p:nvSpPr>
        <p:spPr>
          <a:xfrm>
            <a:off x="4581938" y="4838604"/>
            <a:ext cx="4572000" cy="1452468"/>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What are the three main hazards of fuel?’</a:t>
            </a:r>
          </a:p>
          <a:p>
            <a:pPr marL="0" indent="0">
              <a:spcBef>
                <a:spcPct val="50000"/>
              </a:spcBef>
              <a:buNone/>
            </a:pPr>
            <a:r>
              <a:rPr lang="en-GB" altLang="en-US" sz="1400" b="1">
                <a:latin typeface="Arial" panose="020B0604020202020204" pitchFamily="34" charset="0"/>
                <a:cs typeface="Arial" panose="020B0604020202020204" pitchFamily="34" charset="0"/>
              </a:rPr>
              <a:t>Q. What type of containers should fuel be stored in?</a:t>
            </a:r>
          </a:p>
          <a:p>
            <a:pPr marL="0" indent="0">
              <a:spcBef>
                <a:spcPct val="50000"/>
              </a:spcBef>
              <a:buNone/>
            </a:pPr>
            <a:r>
              <a:rPr lang="en-GB" altLang="en-US" sz="1400" b="1">
                <a:latin typeface="Arial" panose="020B0604020202020204" pitchFamily="34" charset="0"/>
                <a:cs typeface="Arial" panose="020B0604020202020204" pitchFamily="34" charset="0"/>
              </a:rPr>
              <a:t>Q. What should you wear when handling fuel?</a:t>
            </a:r>
          </a:p>
          <a:p>
            <a:endParaRPr lang="en-GB"/>
          </a:p>
        </p:txBody>
      </p:sp>
      <p:sp>
        <p:nvSpPr>
          <p:cNvPr id="6" name="Date Placeholder 4"/>
          <p:cNvSpPr txBox="1">
            <a:spLocks/>
          </p:cNvSpPr>
          <p:nvPr/>
        </p:nvSpPr>
        <p:spPr>
          <a:xfrm>
            <a:off x="1143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05/08 </a:t>
            </a:r>
          </a:p>
        </p:txBody>
      </p:sp>
    </p:spTree>
    <p:extLst>
      <p:ext uri="{BB962C8B-B14F-4D97-AF65-F5344CB8AC3E}">
        <p14:creationId xmlns:p14="http://schemas.microsoft.com/office/powerpoint/2010/main" val="915315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a:latin typeface="Arial" panose="020B0604020202020204" pitchFamily="34" charset="0"/>
                <a:cs typeface="Arial" panose="020B0604020202020204" pitchFamily="34" charset="0"/>
              </a:rPr>
              <a:t>Spill Kits should be maintained in and around all locations where Hazardous Materials/Hazardous Waste are stored, handled or disposed of.</a:t>
            </a:r>
          </a:p>
          <a:p>
            <a:r>
              <a:rPr lang="en-GB" altLang="en-US" sz="1100">
                <a:latin typeface="Arial" panose="020B0604020202020204" pitchFamily="34" charset="0"/>
                <a:cs typeface="Arial" panose="020B0604020202020204" pitchFamily="34" charset="0"/>
              </a:rPr>
              <a:t>Protect yourself by using your PPE including: gloves, goggles and suits where applicable; and extinguish all cigarettes-SAFETY FIRST! </a:t>
            </a:r>
          </a:p>
          <a:p>
            <a:r>
              <a:rPr lang="en-GB" altLang="en-US" sz="1100">
                <a:latin typeface="Arial" panose="020B0604020202020204" pitchFamily="34" charset="0"/>
                <a:cs typeface="Arial" panose="020B0604020202020204" pitchFamily="34" charset="0"/>
              </a:rPr>
              <a:t>Do the Spill Drill -- </a:t>
            </a:r>
            <a:r>
              <a:rPr lang="en-GB" altLang="en-US" sz="1000" b="1">
                <a:latin typeface="Arial" panose="020B0604020202020204" pitchFamily="34" charset="0"/>
                <a:cs typeface="Arial" panose="020B0604020202020204" pitchFamily="34" charset="0"/>
              </a:rPr>
              <a:t>REACT!</a:t>
            </a:r>
            <a:r>
              <a:rPr lang="en-GB" altLang="en-US" sz="1100">
                <a:latin typeface="Arial" panose="020B0604020202020204" pitchFamily="34" charset="0"/>
                <a:cs typeface="Arial" panose="020B0604020202020204" pitchFamily="34" charset="0"/>
              </a:rPr>
              <a:t> </a:t>
            </a:r>
          </a:p>
          <a:p>
            <a:r>
              <a:rPr lang="en-GB" altLang="en-US" sz="1200" b="1">
                <a:latin typeface="Arial" panose="020B0604020202020204" pitchFamily="34" charset="0"/>
                <a:cs typeface="Arial" panose="020B0604020202020204" pitchFamily="34" charset="0"/>
              </a:rPr>
              <a:t>R</a:t>
            </a:r>
            <a:r>
              <a:rPr lang="en-GB" altLang="en-US" sz="1100">
                <a:latin typeface="Arial" panose="020B0604020202020204" pitchFamily="34" charset="0"/>
                <a:cs typeface="Arial" panose="020B0604020202020204" pitchFamily="34" charset="0"/>
              </a:rPr>
              <a:t>EMOVE THE SOURCE – Stop the drip, plug the leak, tighten the joint, replace the part etc.</a:t>
            </a:r>
          </a:p>
          <a:p>
            <a:r>
              <a:rPr lang="en-GB" altLang="en-US" sz="1200" b="1">
                <a:latin typeface="Arial" panose="020B0604020202020204" pitchFamily="34" charset="0"/>
                <a:cs typeface="Arial" panose="020B0604020202020204" pitchFamily="34" charset="0"/>
              </a:rPr>
              <a:t>E</a:t>
            </a:r>
            <a:r>
              <a:rPr lang="en-GB" altLang="en-US" sz="1100">
                <a:latin typeface="Arial" panose="020B0604020202020204" pitchFamily="34" charset="0"/>
                <a:cs typeface="Arial" panose="020B0604020202020204" pitchFamily="34" charset="0"/>
              </a:rPr>
              <a:t>NVELOP THE SPILL – Put down a pad or boom to prevent the spill from travelling further</a:t>
            </a:r>
          </a:p>
          <a:p>
            <a:endParaRPr lang="en-GB"/>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5969" y="3235154"/>
            <a:ext cx="3810000" cy="2857500"/>
          </a:xfrm>
        </p:spPr>
      </p:pic>
      <p:sp>
        <p:nvSpPr>
          <p:cNvPr id="4" name="Title 3"/>
          <p:cNvSpPr>
            <a:spLocks noGrp="1"/>
          </p:cNvSpPr>
          <p:nvPr>
            <p:ph type="title"/>
          </p:nvPr>
        </p:nvSpPr>
        <p:spPr/>
        <p:txBody>
          <a:bodyPr/>
          <a:lstStyle/>
          <a:p>
            <a:r>
              <a:rPr lang="en-GB"/>
              <a:t>Spill Control</a:t>
            </a:r>
          </a:p>
        </p:txBody>
      </p:sp>
      <p:sp>
        <p:nvSpPr>
          <p:cNvPr id="5" name="Content Placeholder 4"/>
          <p:cNvSpPr>
            <a:spLocks noGrp="1"/>
          </p:cNvSpPr>
          <p:nvPr>
            <p:ph sz="half" idx="13"/>
          </p:nvPr>
        </p:nvSpPr>
        <p:spPr>
          <a:xfrm>
            <a:off x="4489508" y="4712535"/>
            <a:ext cx="4572000" cy="1524861"/>
          </a:xfrm>
        </p:spPr>
        <p:txBody>
          <a:bodyPr/>
          <a:lstStyle/>
          <a:p>
            <a:pPr marL="0" indent="0">
              <a:spcBef>
                <a:spcPct val="50000"/>
              </a:spcBef>
              <a:buNone/>
            </a:pPr>
            <a:r>
              <a:rPr lang="en-GB" altLang="en-US" b="1">
                <a:latin typeface="Arial" panose="020B0604020202020204" pitchFamily="34" charset="0"/>
                <a:cs typeface="Arial" panose="020B0604020202020204" pitchFamily="34" charset="0"/>
              </a:rPr>
              <a:t>Q. What is the spill drill?</a:t>
            </a:r>
          </a:p>
          <a:p>
            <a:pPr marL="0" indent="0">
              <a:spcBef>
                <a:spcPct val="50000"/>
              </a:spcBef>
              <a:buNone/>
            </a:pPr>
            <a:r>
              <a:rPr lang="en-GB" altLang="en-US" b="1">
                <a:latin typeface="Arial" panose="020B0604020202020204" pitchFamily="34" charset="0"/>
                <a:cs typeface="Arial" panose="020B0604020202020204" pitchFamily="34" charset="0"/>
              </a:rPr>
              <a:t>Q. What does A in the spill drill stand for?</a:t>
            </a:r>
          </a:p>
          <a:p>
            <a:pPr marL="0" indent="0">
              <a:spcBef>
                <a:spcPct val="50000"/>
              </a:spcBef>
              <a:buNone/>
            </a:pPr>
            <a:r>
              <a:rPr lang="en-GB" altLang="en-US" b="1">
                <a:latin typeface="Arial" panose="020B0604020202020204" pitchFamily="34" charset="0"/>
                <a:cs typeface="Arial" panose="020B0604020202020204" pitchFamily="34" charset="0"/>
              </a:rPr>
              <a:t>Q. Where should used spill kits be put?</a:t>
            </a:r>
          </a:p>
          <a:p>
            <a:endParaRPr lang="en-GB"/>
          </a:p>
        </p:txBody>
      </p:sp>
      <p:sp>
        <p:nvSpPr>
          <p:cNvPr id="6"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05/09 </a:t>
            </a:r>
          </a:p>
        </p:txBody>
      </p:sp>
      <p:sp>
        <p:nvSpPr>
          <p:cNvPr id="3" name="Rectangle 2"/>
          <p:cNvSpPr/>
          <p:nvPr/>
        </p:nvSpPr>
        <p:spPr>
          <a:xfrm>
            <a:off x="4489508" y="1012915"/>
            <a:ext cx="4572000" cy="3685624"/>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b="1">
                <a:solidFill>
                  <a:prstClr val="black"/>
                </a:solidFill>
                <a:latin typeface="Arial" panose="020B0604020202020204" pitchFamily="34" charset="0"/>
                <a:cs typeface="Arial" panose="020B0604020202020204" pitchFamily="34" charset="0"/>
              </a:rPr>
              <a:t>A</a:t>
            </a:r>
            <a:r>
              <a:rPr lang="en-GB" altLang="en-US" sz="1000">
                <a:solidFill>
                  <a:prstClr val="black"/>
                </a:solidFill>
                <a:latin typeface="Arial" panose="020B0604020202020204" pitchFamily="34" charset="0"/>
                <a:cs typeface="Arial" panose="020B0604020202020204" pitchFamily="34" charset="0"/>
              </a:rPr>
              <a:t>BSORB</a:t>
            </a:r>
            <a:r>
              <a:rPr lang="en-GB" altLang="en-US" sz="1100">
                <a:solidFill>
                  <a:prstClr val="black"/>
                </a:solidFill>
                <a:latin typeface="Arial" panose="020B0604020202020204" pitchFamily="34" charset="0"/>
                <a:cs typeface="Arial" panose="020B0604020202020204" pitchFamily="34" charset="0"/>
              </a:rPr>
              <a:t> – Put down a pad or granules on the spill to absorb it.</a:t>
            </a:r>
          </a:p>
          <a:p>
            <a:pPr marL="228600" lvl="0" indent="-228600">
              <a:lnSpc>
                <a:spcPct val="120000"/>
              </a:lnSpc>
              <a:buFont typeface="Arial" panose="020B0604020202020204" pitchFamily="34" charset="0"/>
              <a:buChar char="•"/>
            </a:pPr>
            <a:r>
              <a:rPr lang="en-GB" altLang="en-US" sz="1200" b="1">
                <a:solidFill>
                  <a:prstClr val="black"/>
                </a:solidFill>
                <a:latin typeface="Arial" panose="020B0604020202020204" pitchFamily="34" charset="0"/>
                <a:cs typeface="Arial" panose="020B0604020202020204" pitchFamily="34" charset="0"/>
              </a:rPr>
              <a:t>C</a:t>
            </a:r>
            <a:r>
              <a:rPr lang="en-GB" altLang="en-US" sz="1100">
                <a:solidFill>
                  <a:prstClr val="black"/>
                </a:solidFill>
                <a:latin typeface="Arial" panose="020B0604020202020204" pitchFamily="34" charset="0"/>
                <a:cs typeface="Arial" panose="020B0604020202020204" pitchFamily="34" charset="0"/>
              </a:rPr>
              <a:t>ONTAIN THE WASTE – Place used absorbent material into a plastic bag &amp; move it to the correct area or put it straight into the hazardous waste disposal.</a:t>
            </a:r>
          </a:p>
          <a:p>
            <a:pPr marL="228600" lvl="0" indent="-228600">
              <a:lnSpc>
                <a:spcPct val="120000"/>
              </a:lnSpc>
              <a:buFont typeface="Arial" panose="020B0604020202020204" pitchFamily="34" charset="0"/>
              <a:buChar char="•"/>
            </a:pPr>
            <a:r>
              <a:rPr lang="en-GB" altLang="en-US" sz="1200" b="1">
                <a:solidFill>
                  <a:prstClr val="black"/>
                </a:solidFill>
                <a:latin typeface="Arial" panose="020B0604020202020204" pitchFamily="34" charset="0"/>
                <a:cs typeface="Arial" panose="020B0604020202020204" pitchFamily="34" charset="0"/>
              </a:rPr>
              <a:t>T</a:t>
            </a:r>
            <a:r>
              <a:rPr lang="en-GB" altLang="en-US" sz="1000">
                <a:solidFill>
                  <a:prstClr val="black"/>
                </a:solidFill>
                <a:latin typeface="Arial" panose="020B0604020202020204" pitchFamily="34" charset="0"/>
                <a:cs typeface="Arial" panose="020B0604020202020204" pitchFamily="34" charset="0"/>
              </a:rPr>
              <a:t>RANSMIT</a:t>
            </a:r>
            <a:r>
              <a:rPr lang="en-GB" altLang="en-US" sz="1100">
                <a:solidFill>
                  <a:prstClr val="black"/>
                </a:solidFill>
                <a:latin typeface="Arial" panose="020B0604020202020204" pitchFamily="34" charset="0"/>
                <a:cs typeface="Arial" panose="020B0604020202020204" pitchFamily="34" charset="0"/>
              </a:rPr>
              <a:t> A REPORT – Tell your supervisor what you have spilt and where and what you have done about it. Make sure the spill is logged in the action plan appropriate notification is sent to the HSQE dept.</a:t>
            </a:r>
          </a:p>
          <a:p>
            <a:pPr marL="228600" lvl="0" indent="-228600">
              <a:lnSpc>
                <a:spcPct val="120000"/>
              </a:lnSpc>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By</a:t>
            </a:r>
            <a:r>
              <a:rPr lang="en-GB" altLang="en-US" sz="1000" b="1">
                <a:solidFill>
                  <a:prstClr val="black"/>
                </a:solidFill>
                <a:latin typeface="Arial" panose="020B0604020202020204" pitchFamily="34" charset="0"/>
                <a:cs typeface="Arial" panose="020B0604020202020204" pitchFamily="34" charset="0"/>
              </a:rPr>
              <a:t> Reacting</a:t>
            </a:r>
            <a:r>
              <a:rPr lang="en-GB" altLang="en-US" sz="1100">
                <a:solidFill>
                  <a:prstClr val="black"/>
                </a:solidFill>
                <a:latin typeface="Arial" panose="020B0604020202020204" pitchFamily="34" charset="0"/>
                <a:cs typeface="Arial" panose="020B0604020202020204" pitchFamily="34" charset="0"/>
              </a:rPr>
              <a:t> quickly, you eliminate hazards that could cause injury. You also give the spill less of a chance to seep into the ground, which makes clean-up easier and can help to protect water resources.</a:t>
            </a:r>
          </a:p>
          <a:p>
            <a:pPr marL="228600" lvl="0" indent="-228600">
              <a:lnSpc>
                <a:spcPct val="120000"/>
              </a:lnSpc>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For major spills talk through the process of working with the drilling site management and the use of the Environment Agency HOTLINE NUMBER (000-807060) </a:t>
            </a:r>
          </a:p>
          <a:p>
            <a:pPr marL="228600" lvl="0" indent="-228600">
              <a:lnSpc>
                <a:spcPct val="120000"/>
              </a:lnSpc>
              <a:spcBef>
                <a:spcPct val="50000"/>
              </a:spcBef>
              <a:buFont typeface="Arial" panose="020B0604020202020204" pitchFamily="34" charset="0"/>
              <a:buChar char="•"/>
            </a:pPr>
            <a:r>
              <a:rPr lang="en-GB" altLang="en-US" sz="1100">
                <a:solidFill>
                  <a:prstClr val="black"/>
                </a:solidFill>
                <a:latin typeface="Arial" panose="020B0604020202020204" pitchFamily="34" charset="0"/>
                <a:cs typeface="Arial" panose="020B0604020202020204" pitchFamily="34" charset="0"/>
              </a:rPr>
              <a:t>Make sure you know where the spill kits in your workplace are located and how to use them.</a:t>
            </a:r>
          </a:p>
        </p:txBody>
      </p:sp>
    </p:spTree>
    <p:extLst>
      <p:ext uri="{BB962C8B-B14F-4D97-AF65-F5344CB8AC3E}">
        <p14:creationId xmlns:p14="http://schemas.microsoft.com/office/powerpoint/2010/main" val="2650438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GB"/>
          </a:p>
        </p:txBody>
      </p:sp>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endParaRPr lang="en-GB"/>
          </a:p>
        </p:txBody>
      </p:sp>
      <p:sp>
        <p:nvSpPr>
          <p:cNvPr id="5" name="Content Placeholder 4"/>
          <p:cNvSpPr>
            <a:spLocks noGrp="1"/>
          </p:cNvSpPr>
          <p:nvPr>
            <p:ph sz="half" idx="13"/>
          </p:nvPr>
        </p:nvSpPr>
        <p:spPr/>
        <p:txBody>
          <a:bodyPr/>
          <a:lstStyle/>
          <a:p>
            <a:endParaRPr lang="en-GB"/>
          </a:p>
        </p:txBody>
      </p:sp>
      <p:pic>
        <p:nvPicPr>
          <p:cNvPr id="2055" name="Picture 7" descr="MLNA0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35" y="998728"/>
            <a:ext cx="3304913" cy="22950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LNA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36" y="3368956"/>
            <a:ext cx="3229296" cy="230236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LNA0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938" y="907648"/>
            <a:ext cx="3791278" cy="2726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390310" y="5618436"/>
            <a:ext cx="4081022" cy="39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Confine the spillage using spill kit materials, keeping liquids away from drains, gullies, foul sewers, surface water and ground water. (Fig 1)</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3"/>
          <p:cNvSpPr txBox="1">
            <a:spLocks noChangeArrowheads="1"/>
          </p:cNvSpPr>
          <p:nvPr/>
        </p:nvSpPr>
        <p:spPr bwMode="auto">
          <a:xfrm>
            <a:off x="4581938" y="3659187"/>
            <a:ext cx="4546155" cy="652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Where this is not possible, protect surface water drains and soakaways by using sandbags, mats or other devices. If possible collect/absorb the spillage. (Figs. 2, 3)</a:t>
            </a:r>
            <a:endParaRPr kumimoji="0" lang="en-GB"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0" name="Text Box 4"/>
          <p:cNvSpPr txBox="1">
            <a:spLocks noChangeArrowheads="1"/>
          </p:cNvSpPr>
          <p:nvPr/>
        </p:nvSpPr>
        <p:spPr bwMode="auto">
          <a:xfrm>
            <a:off x="4569015" y="4337170"/>
            <a:ext cx="4559078" cy="195390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Once a spillage incident has been identified assess the hazard and decide ‘IS IT SAFE TO PROCEED?’</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the answer is YES - continue with Spillage Control Procedure as per flow chart.</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the answer is NO   - go to emergency action plan as described in flow chart.</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on suitable Personal Protection Equipment (PPE) if not already done so and inform all necessary staff.</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At the earliest possible point, considering all safety aspects stop the source of the spillage or leak</a:t>
            </a:r>
            <a:r>
              <a:rPr kumimoji="0" lang="en-GB" altLang="en-US" sz="1000" b="0" i="0" u="none" strike="noStrike" cap="none" normalizeH="0" baseline="0">
                <a:ln>
                  <a:noFill/>
                </a:ln>
                <a:solidFill>
                  <a:schemeClr val="tx1"/>
                </a:solidFill>
                <a:effectLst/>
                <a:latin typeface="Book Antiqua" panose="02040602050305030304" pitchFamily="18" charset="0"/>
                <a:ea typeface="Times New Roman" panose="02020603050405020304" pitchFamily="18" charset="0"/>
                <a:cs typeface="Times New Roman" panose="02020603050405020304" pitchFamily="18" charset="0"/>
              </a:rPr>
              <a:t>.</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INCIDENT CONTROL AT TIME OF SPILLAGE</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0"/>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11"/>
          <p:cNvSpPr>
            <a:spLocks noChangeArrowheads="1"/>
          </p:cNvSpPr>
          <p:nvPr/>
        </p:nvSpPr>
        <p:spPr bwMode="auto">
          <a:xfrm>
            <a:off x="0" y="2600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2"/>
          <p:cNvSpPr>
            <a:spLocks noChangeArrowheads="1"/>
          </p:cNvSpPr>
          <p:nvPr/>
        </p:nvSpPr>
        <p:spPr bwMode="auto">
          <a:xfrm>
            <a:off x="0" y="5257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3"/>
          <p:cNvSpPr>
            <a:spLocks noChangeArrowheads="1"/>
          </p:cNvSpPr>
          <p:nvPr/>
        </p:nvSpPr>
        <p:spPr bwMode="auto">
          <a:xfrm>
            <a:off x="292100" y="8010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201777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1430" y="886969"/>
            <a:ext cx="4559078" cy="5404103"/>
          </a:xfrm>
        </p:spPr>
        <p:txBody>
          <a:bodyPr>
            <a:noAutofit/>
          </a:bodyPr>
          <a:lstStyle/>
          <a:p>
            <a:pPr marL="252000">
              <a:lnSpc>
                <a:spcPct val="100000"/>
              </a:lnSpc>
              <a:spcBef>
                <a:spcPts val="300"/>
              </a:spcBef>
            </a:pPr>
            <a:r>
              <a:rPr lang="en-GB" sz="900">
                <a:latin typeface="Arial" panose="020B0604020202020204" pitchFamily="34" charset="0"/>
                <a:cs typeface="Arial" panose="020B0604020202020204" pitchFamily="34" charset="0"/>
              </a:rPr>
              <a:t>Waste Management and control is a vital element in the construction industry.</a:t>
            </a:r>
          </a:p>
          <a:p>
            <a:pPr marL="252000">
              <a:lnSpc>
                <a:spcPct val="100000"/>
              </a:lnSpc>
              <a:spcBef>
                <a:spcPts val="300"/>
              </a:spcBef>
            </a:pPr>
            <a:r>
              <a:rPr lang="en-GB" sz="900">
                <a:latin typeface="Arial" panose="020B0604020202020204" pitchFamily="34" charset="0"/>
                <a:cs typeface="Arial" panose="020B0604020202020204" pitchFamily="34" charset="0"/>
              </a:rPr>
              <a:t>Every year millions of pounds are wasted by poor management of material and resources.</a:t>
            </a:r>
          </a:p>
          <a:p>
            <a:pPr marL="252000">
              <a:lnSpc>
                <a:spcPct val="100000"/>
              </a:lnSpc>
              <a:spcBef>
                <a:spcPts val="300"/>
              </a:spcBef>
            </a:pPr>
            <a:r>
              <a:rPr lang="en-GB" sz="900">
                <a:latin typeface="Arial" panose="020B0604020202020204" pitchFamily="34" charset="0"/>
                <a:cs typeface="Arial" panose="020B0604020202020204" pitchFamily="34" charset="0"/>
              </a:rPr>
              <a:t>Waste must only be removed from site by a licensed carrier.</a:t>
            </a:r>
          </a:p>
          <a:p>
            <a:pPr marL="252000">
              <a:lnSpc>
                <a:spcPct val="100000"/>
              </a:lnSpc>
              <a:spcBef>
                <a:spcPts val="300"/>
              </a:spcBef>
            </a:pPr>
            <a:r>
              <a:rPr lang="en-GB" sz="900">
                <a:latin typeface="Arial" panose="020B0604020202020204" pitchFamily="34" charset="0"/>
                <a:cs typeface="Arial" panose="020B0604020202020204" pitchFamily="34" charset="0"/>
              </a:rPr>
              <a:t>All waste leaving the site must be accompanied with a correctly completed consignment note.</a:t>
            </a:r>
          </a:p>
          <a:p>
            <a:pPr marL="252000">
              <a:lnSpc>
                <a:spcPct val="100000"/>
              </a:lnSpc>
              <a:spcBef>
                <a:spcPts val="300"/>
              </a:spcBef>
            </a:pPr>
            <a:r>
              <a:rPr lang="en-GB" sz="900">
                <a:latin typeface="Arial" panose="020B0604020202020204" pitchFamily="34" charset="0"/>
                <a:cs typeface="Arial" panose="020B0604020202020204" pitchFamily="34" charset="0"/>
              </a:rPr>
              <a:t>Consignment notes [or Waste Transfer Notes] are legal documents and must be retained for the specified periods of time. [3 Years]</a:t>
            </a:r>
          </a:p>
          <a:p>
            <a:pPr marL="252000">
              <a:lnSpc>
                <a:spcPct val="100000"/>
              </a:lnSpc>
              <a:spcBef>
                <a:spcPts val="300"/>
              </a:spcBef>
            </a:pPr>
            <a:r>
              <a:rPr lang="en-GB" sz="900">
                <a:latin typeface="Arial" panose="020B0604020202020204" pitchFamily="34" charset="0"/>
                <a:cs typeface="Arial" panose="020B0604020202020204" pitchFamily="34" charset="0"/>
              </a:rPr>
              <a:t>The golden rules are: </a:t>
            </a:r>
          </a:p>
          <a:p>
            <a:pPr marL="252000">
              <a:lnSpc>
                <a:spcPct val="100000"/>
              </a:lnSpc>
              <a:spcBef>
                <a:spcPts val="300"/>
              </a:spcBef>
            </a:pPr>
            <a:r>
              <a:rPr lang="en-GB" sz="900" b="1">
                <a:latin typeface="Arial" panose="020B0604020202020204" pitchFamily="34" charset="0"/>
                <a:cs typeface="Arial" panose="020B0604020202020204" pitchFamily="34" charset="0"/>
              </a:rPr>
              <a:t>Prevent</a:t>
            </a:r>
            <a:r>
              <a:rPr lang="en-GB" sz="900">
                <a:latin typeface="Arial" panose="020B0604020202020204" pitchFamily="34" charset="0"/>
                <a:cs typeface="Arial" panose="020B0604020202020204" pitchFamily="34" charset="0"/>
              </a:rPr>
              <a:t> – Avoid producing waste in the first place.</a:t>
            </a:r>
          </a:p>
          <a:p>
            <a:pPr marL="252000">
              <a:lnSpc>
                <a:spcPct val="100000"/>
              </a:lnSpc>
              <a:spcBef>
                <a:spcPts val="300"/>
              </a:spcBef>
            </a:pPr>
            <a:r>
              <a:rPr lang="en-GB" sz="900" b="1">
                <a:latin typeface="Arial" panose="020B0604020202020204" pitchFamily="34" charset="0"/>
                <a:cs typeface="Arial" panose="020B0604020202020204" pitchFamily="34" charset="0"/>
              </a:rPr>
              <a:t>Reduce</a:t>
            </a:r>
            <a:r>
              <a:rPr lang="en-GB" sz="900">
                <a:latin typeface="Arial" panose="020B0604020202020204" pitchFamily="34" charset="0"/>
                <a:cs typeface="Arial" panose="020B0604020202020204" pitchFamily="34" charset="0"/>
              </a:rPr>
              <a:t> – Minimise the amount of waste you produce.</a:t>
            </a:r>
          </a:p>
          <a:p>
            <a:pPr marL="252000">
              <a:lnSpc>
                <a:spcPct val="100000"/>
              </a:lnSpc>
              <a:spcBef>
                <a:spcPts val="300"/>
              </a:spcBef>
            </a:pPr>
            <a:r>
              <a:rPr lang="en-GB" sz="900" b="1">
                <a:latin typeface="Arial" panose="020B0604020202020204" pitchFamily="34" charset="0"/>
                <a:cs typeface="Arial" panose="020B0604020202020204" pitchFamily="34" charset="0"/>
              </a:rPr>
              <a:t>Reuse</a:t>
            </a:r>
            <a:r>
              <a:rPr lang="en-GB" sz="900">
                <a:latin typeface="Arial" panose="020B0604020202020204" pitchFamily="34" charset="0"/>
                <a:cs typeface="Arial" panose="020B0604020202020204" pitchFamily="34" charset="0"/>
              </a:rPr>
              <a:t> – Use items as many as possible.</a:t>
            </a:r>
          </a:p>
          <a:p>
            <a:pPr marL="252000">
              <a:lnSpc>
                <a:spcPct val="100000"/>
              </a:lnSpc>
              <a:spcBef>
                <a:spcPts val="300"/>
              </a:spcBef>
            </a:pPr>
            <a:r>
              <a:rPr lang="en-GB" sz="900" b="1">
                <a:latin typeface="Arial" panose="020B0604020202020204" pitchFamily="34" charset="0"/>
                <a:cs typeface="Arial" panose="020B0604020202020204" pitchFamily="34" charset="0"/>
              </a:rPr>
              <a:t>Recycle </a:t>
            </a:r>
            <a:r>
              <a:rPr lang="en-GB" sz="900">
                <a:latin typeface="Arial" panose="020B0604020202020204" pitchFamily="34" charset="0"/>
                <a:cs typeface="Arial" panose="020B0604020202020204" pitchFamily="34" charset="0"/>
              </a:rPr>
              <a:t>– Recycle what you can only after you have reused it.</a:t>
            </a:r>
          </a:p>
          <a:p>
            <a:pPr marL="252000">
              <a:lnSpc>
                <a:spcPct val="100000"/>
              </a:lnSpc>
              <a:spcBef>
                <a:spcPts val="300"/>
              </a:spcBef>
            </a:pPr>
            <a:r>
              <a:rPr lang="en-GB" sz="900" b="1">
                <a:latin typeface="Arial" panose="020B0604020202020204" pitchFamily="34" charset="0"/>
                <a:cs typeface="Arial" panose="020B0604020202020204" pitchFamily="34" charset="0"/>
              </a:rPr>
              <a:t>Dispose </a:t>
            </a:r>
            <a:r>
              <a:rPr lang="en-GB" sz="900">
                <a:latin typeface="Arial" panose="020B0604020202020204" pitchFamily="34" charset="0"/>
                <a:cs typeface="Arial" panose="020B0604020202020204" pitchFamily="34" charset="0"/>
              </a:rPr>
              <a:t>– Dispose of the waste to landfill.</a:t>
            </a:r>
          </a:p>
          <a:p>
            <a:pPr marL="252000">
              <a:lnSpc>
                <a:spcPct val="100000"/>
              </a:lnSpc>
              <a:spcBef>
                <a:spcPts val="300"/>
              </a:spcBef>
            </a:pPr>
            <a:r>
              <a:rPr lang="en-GB" sz="900">
                <a:latin typeface="Arial" panose="020B0604020202020204" pitchFamily="34" charset="0"/>
                <a:cs typeface="Arial" panose="020B0604020202020204" pitchFamily="34" charset="0"/>
              </a:rPr>
              <a:t>Waste comes from many different sources. i.e. contaminated ground, road sweeper arising's, excavations, material off cuts, leftovers, damage, concrete. Anything not used is classed as waste.</a:t>
            </a:r>
          </a:p>
          <a:p>
            <a:pPr marL="252000">
              <a:lnSpc>
                <a:spcPct val="100000"/>
              </a:lnSpc>
              <a:spcBef>
                <a:spcPts val="300"/>
              </a:spcBef>
            </a:pPr>
            <a:r>
              <a:rPr lang="en-GB" sz="900">
                <a:latin typeface="Arial" panose="020B0604020202020204" pitchFamily="34" charset="0"/>
                <a:cs typeface="Arial" panose="020B0604020202020204" pitchFamily="34" charset="0"/>
              </a:rPr>
              <a:t>Minimising waste by following the golden rules takes more effort but is good for the environment and the company. </a:t>
            </a:r>
          </a:p>
          <a:p>
            <a:pPr marL="252000">
              <a:lnSpc>
                <a:spcPct val="100000"/>
              </a:lnSpc>
              <a:spcBef>
                <a:spcPts val="300"/>
              </a:spcBef>
            </a:pPr>
            <a:r>
              <a:rPr lang="en-GB" sz="900">
                <a:latin typeface="Arial" panose="020B0604020202020204" pitchFamily="34" charset="0"/>
                <a:cs typeface="Arial" panose="020B0604020202020204" pitchFamily="34" charset="0"/>
              </a:rPr>
              <a:t>Segregating waste into hazardous, non hazardous and inert types for disposal or recycling maximises opportunities for recovery costs and penalties can be avoided. </a:t>
            </a:r>
          </a:p>
          <a:p>
            <a:pPr marL="252000">
              <a:lnSpc>
                <a:spcPct val="100000"/>
              </a:lnSpc>
              <a:spcBef>
                <a:spcPts val="300"/>
              </a:spcBef>
            </a:pPr>
            <a:r>
              <a:rPr lang="en-GB" sz="900">
                <a:latin typeface="Arial" panose="020B0604020202020204" pitchFamily="34" charset="0"/>
                <a:cs typeface="Arial" panose="020B0604020202020204" pitchFamily="34" charset="0"/>
              </a:rPr>
              <a:t>Waste must be stored in a suitable and secure container to insure there is no cross contamination.</a:t>
            </a:r>
          </a:p>
          <a:p>
            <a:pPr marL="252000" indent="0">
              <a:lnSpc>
                <a:spcPct val="100000"/>
              </a:lnSpc>
              <a:spcBef>
                <a:spcPts val="300"/>
              </a:spcBef>
              <a:buNone/>
            </a:pPr>
            <a:r>
              <a:rPr lang="en-GB" sz="900" b="1">
                <a:latin typeface="Arial" panose="020B0604020202020204" pitchFamily="34" charset="0"/>
                <a:cs typeface="Arial" panose="020B0604020202020204" pitchFamily="34" charset="0"/>
              </a:rPr>
              <a:t>Control Measures</a:t>
            </a:r>
          </a:p>
          <a:p>
            <a:pPr marL="252000">
              <a:lnSpc>
                <a:spcPct val="100000"/>
              </a:lnSpc>
              <a:spcBef>
                <a:spcPts val="300"/>
              </a:spcBef>
            </a:pPr>
            <a:r>
              <a:rPr lang="en-GB" sz="900">
                <a:latin typeface="Arial" panose="020B0604020202020204" pitchFamily="34" charset="0"/>
                <a:cs typeface="Arial" panose="020B0604020202020204" pitchFamily="34" charset="0"/>
              </a:rPr>
              <a:t>Store materials properly and safely to prevent damage before use.</a:t>
            </a:r>
          </a:p>
          <a:p>
            <a:pPr marL="252000">
              <a:lnSpc>
                <a:spcPct val="100000"/>
              </a:lnSpc>
              <a:spcBef>
                <a:spcPts val="300"/>
              </a:spcBef>
            </a:pPr>
            <a:r>
              <a:rPr lang="en-GB" sz="900">
                <a:latin typeface="Arial" panose="020B0604020202020204" pitchFamily="34" charset="0"/>
                <a:cs typeface="Arial" panose="020B0604020202020204" pitchFamily="34" charset="0"/>
              </a:rPr>
              <a:t>Keep significant off-cuts for reuse and know the correct place to stockpile and protect materials for reuse.</a:t>
            </a:r>
          </a:p>
          <a:p>
            <a:pPr marL="252000">
              <a:lnSpc>
                <a:spcPct val="100000"/>
              </a:lnSpc>
              <a:spcBef>
                <a:spcPts val="300"/>
              </a:spcBef>
            </a:pPr>
            <a:r>
              <a:rPr lang="en-GB" sz="900">
                <a:latin typeface="Arial" panose="020B0604020202020204" pitchFamily="34" charset="0"/>
                <a:cs typeface="Arial" panose="020B0604020202020204" pitchFamily="34" charset="0"/>
              </a:rPr>
              <a:t>Consider the quantity of material to be used before ordering or opening a pack and use it all before opening a new pack.</a:t>
            </a:r>
          </a:p>
          <a:p>
            <a:pPr marL="252000">
              <a:lnSpc>
                <a:spcPct val="100000"/>
              </a:lnSpc>
              <a:spcBef>
                <a:spcPts val="300"/>
              </a:spcBef>
            </a:pPr>
            <a:r>
              <a:rPr lang="en-GB" sz="900">
                <a:latin typeface="Arial" panose="020B0604020202020204" pitchFamily="34" charset="0"/>
                <a:cs typeface="Arial" panose="020B0604020202020204" pitchFamily="34" charset="0"/>
              </a:rPr>
              <a:t>Reuse materials [Such as formwork and shuttering] where practical.</a:t>
            </a:r>
          </a:p>
          <a:p>
            <a:pPr marL="252000">
              <a:lnSpc>
                <a:spcPct val="100000"/>
              </a:lnSpc>
              <a:spcBef>
                <a:spcPts val="300"/>
              </a:spcBef>
            </a:pPr>
            <a:r>
              <a:rPr lang="en-GB" sz="900">
                <a:latin typeface="Arial" panose="020B0604020202020204" pitchFamily="34" charset="0"/>
                <a:cs typeface="Arial" panose="020B0604020202020204" pitchFamily="34" charset="0"/>
              </a:rPr>
              <a:t>Tell your Supervisor/ Manager about instances in your work where you could reduce waste.</a:t>
            </a:r>
          </a:p>
        </p:txBody>
      </p:sp>
      <p:pic>
        <p:nvPicPr>
          <p:cNvPr id="2" name="Content Placeholder 1"/>
          <p:cNvPicPr>
            <a:picLocks noGrp="1" noChangeAspect="1"/>
          </p:cNvPicPr>
          <p:nvPr>
            <p:ph sz="half" idx="2"/>
          </p:nvPr>
        </p:nvPicPr>
        <p:blipFill>
          <a:blip r:embed="rId2"/>
          <a:stretch>
            <a:fillRect/>
          </a:stretch>
        </p:blipFill>
        <p:spPr>
          <a:xfrm>
            <a:off x="4570508" y="886969"/>
            <a:ext cx="4573492" cy="4351338"/>
          </a:xfrm>
          <a:prstGeom prst="rect">
            <a:avLst/>
          </a:prstGeom>
        </p:spPr>
      </p:pic>
      <p:sp>
        <p:nvSpPr>
          <p:cNvPr id="4" name="Title 3"/>
          <p:cNvSpPr>
            <a:spLocks noGrp="1"/>
          </p:cNvSpPr>
          <p:nvPr>
            <p:ph type="title"/>
          </p:nvPr>
        </p:nvSpPr>
        <p:spPr/>
        <p:txBody>
          <a:bodyPr/>
          <a:lstStyle/>
          <a:p>
            <a:r>
              <a:rPr lang="en-GB"/>
              <a:t>Waste Management</a:t>
            </a:r>
          </a:p>
        </p:txBody>
      </p:sp>
      <p:sp>
        <p:nvSpPr>
          <p:cNvPr id="8" name="Content Placeholder 7"/>
          <p:cNvSpPr>
            <a:spLocks noGrp="1"/>
          </p:cNvSpPr>
          <p:nvPr>
            <p:ph sz="half" idx="13"/>
          </p:nvPr>
        </p:nvSpPr>
        <p:spPr/>
        <p:txBody>
          <a:bodyPr/>
          <a:lstStyle/>
          <a:p>
            <a:pPr marL="252000">
              <a:lnSpc>
                <a:spcPct val="100000"/>
              </a:lnSpc>
              <a:spcBef>
                <a:spcPts val="300"/>
              </a:spcBef>
            </a:pPr>
            <a:r>
              <a:rPr lang="en-GB" sz="900">
                <a:latin typeface="Arial" panose="020B0604020202020204" pitchFamily="34" charset="0"/>
                <a:cs typeface="Arial" panose="020B0604020202020204" pitchFamily="34" charset="0"/>
              </a:rPr>
              <a:t>Failure</a:t>
            </a:r>
            <a:r>
              <a:rPr lang="en-GB" sz="1000">
                <a:latin typeface="Arial" panose="020B0604020202020204" pitchFamily="34" charset="0"/>
                <a:cs typeface="Arial" panose="020B0604020202020204" pitchFamily="34" charset="0"/>
              </a:rPr>
              <a:t> to manage waste correctly, from storage to final disposal, will result in prosecution, this will then cause negative publicity, leading to loss of reputation, leading to loss of business.</a:t>
            </a:r>
          </a:p>
          <a:p>
            <a:pPr marL="252000">
              <a:lnSpc>
                <a:spcPct val="100000"/>
              </a:lnSpc>
              <a:spcBef>
                <a:spcPts val="300"/>
              </a:spcBef>
            </a:pPr>
            <a:endParaRPr lang="en-GB" sz="100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05/10 </a:t>
            </a:r>
          </a:p>
        </p:txBody>
      </p:sp>
      <p:sp>
        <p:nvSpPr>
          <p:cNvPr id="9"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05/10 </a:t>
            </a:r>
          </a:p>
        </p:txBody>
      </p:sp>
    </p:spTree>
    <p:extLst>
      <p:ext uri="{BB962C8B-B14F-4D97-AF65-F5344CB8AC3E}">
        <p14:creationId xmlns:p14="http://schemas.microsoft.com/office/powerpoint/2010/main" val="42378935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4872796" y="1172239"/>
            <a:ext cx="3970407" cy="2977805"/>
          </a:xfrm>
          <a:prstGeom prst="rect">
            <a:avLst/>
          </a:prstGeom>
        </p:spPr>
      </p:pic>
      <p:sp>
        <p:nvSpPr>
          <p:cNvPr id="3" name="Content Placeholder 2"/>
          <p:cNvSpPr>
            <a:spLocks noGrp="1"/>
          </p:cNvSpPr>
          <p:nvPr>
            <p:ph sz="half" idx="2"/>
          </p:nvPr>
        </p:nvSpPr>
        <p:spPr>
          <a:xfrm>
            <a:off x="-2985" y="897241"/>
            <a:ext cx="4574985" cy="4341066"/>
          </a:xfrm>
        </p:spPr>
        <p:txBody>
          <a:bodyPr>
            <a:noAutofit/>
          </a:bodyPr>
          <a:lstStyle/>
          <a:p>
            <a:pPr>
              <a:spcBef>
                <a:spcPct val="50000"/>
              </a:spcBef>
              <a:buFontTx/>
              <a:buChar char="•"/>
            </a:pPr>
            <a:r>
              <a:rPr lang="en-GB" altLang="en-US" sz="1200">
                <a:latin typeface="Arial" panose="020B0604020202020204" pitchFamily="34" charset="0"/>
                <a:cs typeface="Arial" panose="020B0604020202020204" pitchFamily="34" charset="0"/>
              </a:rPr>
              <a:t> We use many hand tools as part of our jobs. These may be powered tools like grinders or they may be non-powered tools like hammers and spanners.</a:t>
            </a:r>
          </a:p>
          <a:p>
            <a:pPr>
              <a:spcBef>
                <a:spcPct val="50000"/>
              </a:spcBef>
              <a:buFontTx/>
              <a:buChar char="•"/>
            </a:pPr>
            <a:r>
              <a:rPr lang="en-GB" altLang="en-US" sz="1200">
                <a:latin typeface="Arial" panose="020B0604020202020204" pitchFamily="34" charset="0"/>
                <a:cs typeface="Arial" panose="020B0604020202020204" pitchFamily="34" charset="0"/>
              </a:rPr>
              <a:t> Although these tools are smaller and look less dangerous than big machines and heavy tools they can still cause serious injuries.</a:t>
            </a:r>
          </a:p>
          <a:p>
            <a:pPr>
              <a:spcBef>
                <a:spcPct val="50000"/>
              </a:spcBef>
              <a:buFontTx/>
              <a:buChar char="•"/>
            </a:pPr>
            <a:r>
              <a:rPr lang="en-GB" altLang="en-US" sz="1200">
                <a:latin typeface="Arial" panose="020B0604020202020204" pitchFamily="34" charset="0"/>
                <a:cs typeface="Arial" panose="020B0604020202020204" pitchFamily="34" charset="0"/>
              </a:rPr>
              <a:t> Hand tools should be checked each time they are used. If they are powered tools always check the cable to make sure it is not damaged. Make sure heads of hammers are securely attached.</a:t>
            </a:r>
          </a:p>
          <a:p>
            <a:pPr>
              <a:spcBef>
                <a:spcPct val="50000"/>
              </a:spcBef>
              <a:buFontTx/>
              <a:buChar char="•"/>
            </a:pPr>
            <a:r>
              <a:rPr lang="en-GB" altLang="en-US" sz="1200">
                <a:latin typeface="Arial" panose="020B0604020202020204" pitchFamily="34" charset="0"/>
                <a:cs typeface="Arial" panose="020B0604020202020204" pitchFamily="34" charset="0"/>
              </a:rPr>
              <a:t> Hand tools must be stored in the appropriate area. This will not only ensure they remain in good condition by keeping them clean and dry but will also ensure they don’t get lost.</a:t>
            </a:r>
          </a:p>
          <a:p>
            <a:pPr>
              <a:spcBef>
                <a:spcPct val="50000"/>
              </a:spcBef>
              <a:buFontTx/>
              <a:buChar char="•"/>
            </a:pPr>
            <a:r>
              <a:rPr lang="en-GB" altLang="en-US" sz="1200">
                <a:latin typeface="Arial" panose="020B0604020202020204" pitchFamily="34" charset="0"/>
                <a:cs typeface="Arial" panose="020B0604020202020204" pitchFamily="34" charset="0"/>
              </a:rPr>
              <a:t> If you need to carry small tools then make sure you have a belt or a box to carry them in. Never climb a ladder with tools in your hands. If you are working at height with small tools then make sure they are stored securely somewhere that they cannot fall &amp; injure someone.</a:t>
            </a:r>
          </a:p>
          <a:p>
            <a:pPr>
              <a:spcBef>
                <a:spcPct val="50000"/>
              </a:spcBef>
              <a:buFontTx/>
              <a:buChar char="•"/>
            </a:pPr>
            <a:r>
              <a:rPr lang="en-GB" altLang="en-US" sz="1200">
                <a:latin typeface="Arial" panose="020B0604020202020204" pitchFamily="34" charset="0"/>
                <a:cs typeface="Arial" panose="020B0604020202020204" pitchFamily="34" charset="0"/>
              </a:rPr>
              <a:t> Always make sure that you have the appropriate tool for the job. Using the wrong size/weight of tool is a common cause of accidents.</a:t>
            </a:r>
          </a:p>
          <a:p>
            <a:pPr>
              <a:spcBef>
                <a:spcPct val="50000"/>
              </a:spcBef>
              <a:buFontTx/>
              <a:buChar char="•"/>
            </a:pPr>
            <a:endParaRPr lang="en-GB" altLang="en-US">
              <a:cs typeface="Times New Roman" panose="02020603050405020304" pitchFamily="18" charset="0"/>
            </a:endParaRPr>
          </a:p>
          <a:p>
            <a:endParaRPr lang="en-GB"/>
          </a:p>
        </p:txBody>
      </p:sp>
      <p:sp>
        <p:nvSpPr>
          <p:cNvPr id="4" name="Title 3"/>
          <p:cNvSpPr>
            <a:spLocks noGrp="1"/>
          </p:cNvSpPr>
          <p:nvPr>
            <p:ph type="title"/>
          </p:nvPr>
        </p:nvSpPr>
        <p:spPr/>
        <p:txBody>
          <a:bodyPr/>
          <a:lstStyle/>
          <a:p>
            <a:r>
              <a:rPr lang="en-GB"/>
              <a:t>Hand Tools - Yard</a:t>
            </a:r>
          </a:p>
        </p:txBody>
      </p:sp>
      <p:sp>
        <p:nvSpPr>
          <p:cNvPr id="5" name="Content Placeholder 4"/>
          <p:cNvSpPr>
            <a:spLocks noGrp="1"/>
          </p:cNvSpPr>
          <p:nvPr>
            <p:ph sz="half" idx="13"/>
          </p:nvPr>
        </p:nvSpPr>
        <p:spPr>
          <a:xfrm>
            <a:off x="4572000" y="4394712"/>
            <a:ext cx="4572000" cy="1687189"/>
          </a:xfrm>
        </p:spPr>
        <p:txBody>
          <a:bodyPr/>
          <a:lstStyle/>
          <a:p>
            <a:pPr marL="0" indent="0">
              <a:spcBef>
                <a:spcPct val="50000"/>
              </a:spcBef>
              <a:buNone/>
            </a:pPr>
            <a:r>
              <a:rPr lang="en-GB" altLang="en-US" b="1">
                <a:latin typeface="Arial" panose="020B0604020202020204" pitchFamily="34" charset="0"/>
                <a:cs typeface="Arial" panose="020B0604020202020204" pitchFamily="34" charset="0"/>
              </a:rPr>
              <a:t>Q. What are hand tools?</a:t>
            </a:r>
          </a:p>
          <a:p>
            <a:pPr marL="0" indent="0">
              <a:spcBef>
                <a:spcPct val="50000"/>
              </a:spcBef>
              <a:buNone/>
            </a:pPr>
            <a:r>
              <a:rPr lang="en-GB" altLang="en-US" b="1">
                <a:latin typeface="Arial" panose="020B0604020202020204" pitchFamily="34" charset="0"/>
                <a:cs typeface="Arial" panose="020B0604020202020204" pitchFamily="34" charset="0"/>
              </a:rPr>
              <a:t>Q. Where should hand tools be stored?</a:t>
            </a:r>
          </a:p>
          <a:p>
            <a:pPr marL="0" indent="0">
              <a:spcBef>
                <a:spcPct val="50000"/>
              </a:spcBef>
              <a:buNone/>
            </a:pPr>
            <a:r>
              <a:rPr lang="en-GB" altLang="en-US" b="1">
                <a:latin typeface="Arial" panose="020B0604020202020204" pitchFamily="34" charset="0"/>
                <a:cs typeface="Arial" panose="020B0604020202020204" pitchFamily="34" charset="0"/>
              </a:rPr>
              <a:t>Q. What should you check before you use a hammer?</a:t>
            </a:r>
          </a:p>
          <a:p>
            <a:endParaRPr lang="en-GB"/>
          </a:p>
        </p:txBody>
      </p:sp>
      <p:sp>
        <p:nvSpPr>
          <p:cNvPr id="6" name="Date Placeholder 4"/>
          <p:cNvSpPr txBox="1">
            <a:spLocks/>
          </p:cNvSpPr>
          <p:nvPr/>
        </p:nvSpPr>
        <p:spPr>
          <a:xfrm>
            <a:off x="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06/01</a:t>
            </a:r>
          </a:p>
          <a:p>
            <a:r>
              <a:rPr lang="en-GB" sz="750"/>
              <a:t> </a:t>
            </a:r>
          </a:p>
        </p:txBody>
      </p:sp>
    </p:spTree>
    <p:extLst>
      <p:ext uri="{BB962C8B-B14F-4D97-AF65-F5344CB8AC3E}">
        <p14:creationId xmlns:p14="http://schemas.microsoft.com/office/powerpoint/2010/main" val="2596583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777946" cy="5404103"/>
          </a:xfrm>
        </p:spPr>
        <p:txBody>
          <a:bodyPr>
            <a:noAutofit/>
          </a:bodyPr>
          <a:lstStyle/>
          <a:p>
            <a:pPr>
              <a:spcBef>
                <a:spcPct val="50000"/>
              </a:spcBef>
            </a:pPr>
            <a:r>
              <a:rPr lang="en-GB" altLang="en-US" sz="1000">
                <a:latin typeface="Arial" panose="020B0604020202020204" pitchFamily="34" charset="0"/>
                <a:cs typeface="Arial" panose="020B0604020202020204" pitchFamily="34" charset="0"/>
              </a:rPr>
              <a:t> Loading and unloading plant is an activity which we carry out regularly but it can be a hazardous activity if we do not follow a few simple rules.</a:t>
            </a:r>
          </a:p>
          <a:p>
            <a:pPr>
              <a:spcBef>
                <a:spcPct val="50000"/>
              </a:spcBef>
            </a:pPr>
            <a:r>
              <a:rPr lang="en-GB" altLang="en-US" sz="1000">
                <a:latin typeface="Arial" panose="020B0604020202020204" pitchFamily="34" charset="0"/>
                <a:cs typeface="Arial" panose="020B0604020202020204" pitchFamily="34" charset="0"/>
              </a:rPr>
              <a:t>Some items of plant require special trailers </a:t>
            </a:r>
            <a:r>
              <a:rPr lang="en-GB" altLang="en-US" sz="1000" err="1">
                <a:latin typeface="Arial" panose="020B0604020202020204" pitchFamily="34" charset="0"/>
                <a:cs typeface="Arial" panose="020B0604020202020204" pitchFamily="34" charset="0"/>
              </a:rPr>
              <a:t>etc</a:t>
            </a:r>
            <a:r>
              <a:rPr lang="en-GB" altLang="en-US" sz="1000">
                <a:latin typeface="Arial" panose="020B0604020202020204" pitchFamily="34" charset="0"/>
                <a:cs typeface="Arial" panose="020B0604020202020204" pitchFamily="34" charset="0"/>
              </a:rPr>
              <a:t> in order to transport them safely. It is important to make sure that the correct trailer is used for the plant.</a:t>
            </a:r>
          </a:p>
          <a:p>
            <a:pPr>
              <a:spcBef>
                <a:spcPct val="50000"/>
              </a:spcBef>
            </a:pPr>
            <a:r>
              <a:rPr lang="en-GB" altLang="en-US" sz="1000">
                <a:latin typeface="Arial" panose="020B0604020202020204" pitchFamily="34" charset="0"/>
                <a:cs typeface="Arial" panose="020B0604020202020204" pitchFamily="34" charset="0"/>
              </a:rPr>
              <a:t>The person driving the rig on and off the low loader must be trained and competent  to move that item of plant. </a:t>
            </a:r>
          </a:p>
          <a:p>
            <a:pPr>
              <a:spcBef>
                <a:spcPct val="50000"/>
              </a:spcBef>
            </a:pPr>
            <a:r>
              <a:rPr lang="en-GB" altLang="en-US" sz="1000">
                <a:latin typeface="Arial" panose="020B0604020202020204" pitchFamily="34" charset="0"/>
                <a:cs typeface="Arial" panose="020B0604020202020204" pitchFamily="34" charset="0"/>
              </a:rPr>
              <a:t>The rig driver should be in charge of loading/unloading the machine, although the haulier must have some input and the haulier is responsible for securing the load.</a:t>
            </a:r>
          </a:p>
          <a:p>
            <a:pPr>
              <a:spcBef>
                <a:spcPct val="50000"/>
              </a:spcBef>
            </a:pPr>
            <a:r>
              <a:rPr lang="en-GB" altLang="en-US" sz="1000">
                <a:latin typeface="Arial" panose="020B0604020202020204" pitchFamily="34" charset="0"/>
                <a:cs typeface="Arial" panose="020B0604020202020204" pitchFamily="34" charset="0"/>
              </a:rPr>
              <a:t>A trained and competent banksman must supervise the loading/unloading of the machine.</a:t>
            </a:r>
          </a:p>
          <a:p>
            <a:pPr>
              <a:spcBef>
                <a:spcPct val="50000"/>
              </a:spcBef>
            </a:pPr>
            <a:r>
              <a:rPr lang="en-GB" altLang="en-US" sz="1000">
                <a:latin typeface="Arial" panose="020B0604020202020204" pitchFamily="34" charset="0"/>
                <a:cs typeface="Arial" panose="020B0604020202020204" pitchFamily="34" charset="0"/>
              </a:rPr>
              <a:t>The plant will often need a ramp in order to safely access the trailer. Some trailers have these built in, in other cases a ramp will need to be created from timbers and sleepers. If a ramp is to be built it should be not too steep for the plant to climb. </a:t>
            </a:r>
          </a:p>
          <a:p>
            <a:pPr>
              <a:spcBef>
                <a:spcPct val="50000"/>
              </a:spcBef>
            </a:pPr>
            <a:r>
              <a:rPr lang="en-GB" altLang="en-US" sz="1000">
                <a:latin typeface="Arial" panose="020B0604020202020204" pitchFamily="34" charset="0"/>
                <a:cs typeface="Arial" panose="020B0604020202020204" pitchFamily="34" charset="0"/>
              </a:rPr>
              <a:t>Plant should not be ‘</a:t>
            </a:r>
            <a:r>
              <a:rPr lang="en-GB" altLang="en-US" sz="1000" err="1">
                <a:latin typeface="Arial" panose="020B0604020202020204" pitchFamily="34" charset="0"/>
                <a:cs typeface="Arial" panose="020B0604020202020204" pitchFamily="34" charset="0"/>
              </a:rPr>
              <a:t>spragged</a:t>
            </a:r>
            <a:r>
              <a:rPr lang="en-GB" altLang="en-US" sz="1000">
                <a:latin typeface="Arial" panose="020B0604020202020204" pitchFamily="34" charset="0"/>
                <a:cs typeface="Arial" panose="020B0604020202020204" pitchFamily="34" charset="0"/>
              </a:rPr>
              <a:t>’ on the ramp. If the plant needs realigning then it should be tracked off the ramp realigned and tracked back on.</a:t>
            </a:r>
          </a:p>
          <a:p>
            <a:pPr>
              <a:spcBef>
                <a:spcPct val="50000"/>
              </a:spcBef>
            </a:pPr>
            <a:r>
              <a:rPr lang="en-GB" altLang="en-US" sz="1000">
                <a:latin typeface="Arial" panose="020B0604020202020204" pitchFamily="34" charset="0"/>
                <a:cs typeface="Arial" panose="020B0604020202020204" pitchFamily="34" charset="0"/>
              </a:rPr>
              <a:t>Whenever possible plant should be loaded/unloaded in an area away from the public and from other vehicles to ensure that there is room to manoeuvre the machine safely. If this is not possible then extra personnel should be made available to control vehicle and pedestrian movement.</a:t>
            </a:r>
          </a:p>
          <a:p>
            <a:pPr>
              <a:spcBef>
                <a:spcPct val="50000"/>
              </a:spcBef>
            </a:pPr>
            <a:r>
              <a:rPr lang="en-GB" altLang="en-US" sz="1000">
                <a:latin typeface="Arial" panose="020B0604020202020204" pitchFamily="34" charset="0"/>
                <a:cs typeface="Arial" panose="020B0604020202020204" pitchFamily="34" charset="0"/>
              </a:rPr>
              <a:t>If plant is to be tracked on tarmac made roads then suitable protection should be provided.</a:t>
            </a:r>
          </a:p>
          <a:p>
            <a:pPr>
              <a:spcBef>
                <a:spcPct val="50000"/>
              </a:spcBef>
            </a:pPr>
            <a:r>
              <a:rPr lang="en-GB" altLang="en-US" sz="1000">
                <a:latin typeface="Arial" panose="020B0604020202020204" pitchFamily="34" charset="0"/>
                <a:cs typeface="Arial" panose="020B0604020202020204" pitchFamily="34" charset="0"/>
              </a:rPr>
              <a:t>When getting into or out of the cab whilst it is on the low loader the driver should always use the short ladder provided</a:t>
            </a:r>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31687" y="900528"/>
            <a:ext cx="3249450" cy="4334632"/>
          </a:xfrm>
          <a:prstGeom prst="rect">
            <a:avLst/>
          </a:prstGeom>
        </p:spPr>
      </p:pic>
      <p:sp>
        <p:nvSpPr>
          <p:cNvPr id="4" name="Title 3"/>
          <p:cNvSpPr>
            <a:spLocks noGrp="1"/>
          </p:cNvSpPr>
          <p:nvPr>
            <p:ph type="title"/>
          </p:nvPr>
        </p:nvSpPr>
        <p:spPr/>
        <p:txBody>
          <a:bodyPr>
            <a:normAutofit fontScale="90000"/>
          </a:bodyPr>
          <a:lstStyle/>
          <a:p>
            <a:r>
              <a:rPr lang="en-GB"/>
              <a:t>Loading &amp; Unloading Rigs &amp; Cranes</a:t>
            </a:r>
          </a:p>
        </p:txBody>
      </p:sp>
      <p:sp>
        <p:nvSpPr>
          <p:cNvPr id="5" name="Content Placeholder 4"/>
          <p:cNvSpPr>
            <a:spLocks noGrp="1"/>
          </p:cNvSpPr>
          <p:nvPr>
            <p:ph sz="half" idx="13"/>
          </p:nvPr>
        </p:nvSpPr>
        <p:spPr>
          <a:xfrm>
            <a:off x="4917989" y="5235160"/>
            <a:ext cx="4226011" cy="1052765"/>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 ‘Who should have a CPCS card?’</a:t>
            </a:r>
          </a:p>
          <a:p>
            <a:pPr marL="0" indent="0">
              <a:spcBef>
                <a:spcPct val="50000"/>
              </a:spcBef>
              <a:buNone/>
            </a:pPr>
            <a:r>
              <a:rPr lang="en-GB" altLang="en-US" sz="1400" b="1">
                <a:latin typeface="Arial" panose="020B0604020202020204" pitchFamily="34" charset="0"/>
                <a:cs typeface="Arial" panose="020B0604020202020204" pitchFamily="34" charset="0"/>
              </a:rPr>
              <a:t>Q : ‘How long should a wooden ramp be?’</a:t>
            </a:r>
          </a:p>
          <a:p>
            <a:pPr marL="0" indent="0">
              <a:spcBef>
                <a:spcPct val="50000"/>
              </a:spcBef>
              <a:buNone/>
            </a:pPr>
            <a:r>
              <a:rPr lang="en-GB" altLang="en-US" sz="1400" b="1">
                <a:latin typeface="Arial" panose="020B0604020202020204" pitchFamily="34" charset="0"/>
                <a:cs typeface="Arial" panose="020B0604020202020204" pitchFamily="34" charset="0"/>
              </a:rPr>
              <a:t>Q : ‘When can you ‘</a:t>
            </a:r>
            <a:r>
              <a:rPr lang="en-GB" altLang="en-US" sz="1400" b="1" err="1">
                <a:latin typeface="Arial" panose="020B0604020202020204" pitchFamily="34" charset="0"/>
                <a:cs typeface="Arial" panose="020B0604020202020204" pitchFamily="34" charset="0"/>
              </a:rPr>
              <a:t>sprag</a:t>
            </a:r>
            <a:r>
              <a:rPr lang="en-GB" altLang="en-US" sz="1400" b="1">
                <a:latin typeface="Arial" panose="020B0604020202020204" pitchFamily="34" charset="0"/>
                <a:cs typeface="Arial" panose="020B0604020202020204" pitchFamily="34" charset="0"/>
              </a:rPr>
              <a:t>’ plant on a ramp?’</a:t>
            </a:r>
          </a:p>
          <a:p>
            <a:endParaRPr lang="en-GB"/>
          </a:p>
        </p:txBody>
      </p:sp>
      <p:sp>
        <p:nvSpPr>
          <p:cNvPr id="6" name="Date Placeholder 4"/>
          <p:cNvSpPr txBox="1">
            <a:spLocks/>
          </p:cNvSpPr>
          <p:nvPr/>
        </p:nvSpPr>
        <p:spPr>
          <a:xfrm>
            <a:off x="0" y="641431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06/02  </a:t>
            </a:r>
          </a:p>
        </p:txBody>
      </p:sp>
    </p:spTree>
    <p:extLst>
      <p:ext uri="{BB962C8B-B14F-4D97-AF65-F5344CB8AC3E}">
        <p14:creationId xmlns:p14="http://schemas.microsoft.com/office/powerpoint/2010/main" val="400530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a:latin typeface="Arial" panose="020B0604020202020204" pitchFamily="34" charset="0"/>
                <a:cs typeface="Arial" panose="020B0604020202020204" pitchFamily="34" charset="0"/>
              </a:rPr>
              <a:t>When off loading or stacking reinforcement (either bars or cages) ensure its stability. Never use the banding or binding wire to lift bundles of steel or cages.</a:t>
            </a:r>
          </a:p>
          <a:p>
            <a:pPr>
              <a:spcBef>
                <a:spcPct val="50000"/>
              </a:spcBef>
              <a:buFontTx/>
              <a:buChar char="•"/>
            </a:pPr>
            <a:r>
              <a:rPr lang="en-GB" altLang="en-US" sz="1200">
                <a:latin typeface="Arial" panose="020B0604020202020204" pitchFamily="34" charset="0"/>
                <a:cs typeface="Arial" panose="020B0604020202020204" pitchFamily="34" charset="0"/>
              </a:rPr>
              <a:t>Always stack cages/bars on timber or in trestles. This not only keeps the steel clean but it makes it easier to sling.</a:t>
            </a:r>
          </a:p>
          <a:p>
            <a:pPr>
              <a:spcBef>
                <a:spcPct val="50000"/>
              </a:spcBef>
              <a:buFontTx/>
              <a:buChar char="•"/>
            </a:pPr>
            <a:r>
              <a:rPr lang="en-GB" altLang="en-US" sz="1200">
                <a:latin typeface="Arial" panose="020B0604020202020204" pitchFamily="34" charset="0"/>
                <a:cs typeface="Arial" panose="020B0604020202020204" pitchFamily="34" charset="0"/>
              </a:rPr>
              <a:t>Wear gloves when handling bars/cages, this will help prevent you getting cuts.</a:t>
            </a:r>
          </a:p>
          <a:p>
            <a:pPr>
              <a:spcBef>
                <a:spcPct val="50000"/>
              </a:spcBef>
              <a:buFontTx/>
              <a:buChar char="•"/>
            </a:pPr>
            <a:r>
              <a:rPr lang="en-GB" altLang="en-US" sz="1200">
                <a:latin typeface="Arial" panose="020B0604020202020204" pitchFamily="34" charset="0"/>
                <a:cs typeface="Arial" panose="020B0604020202020204" pitchFamily="34" charset="0"/>
              </a:rPr>
              <a:t>Do not attempt to lift heavy bars on your own. Follow manual handling procedures.</a:t>
            </a:r>
          </a:p>
          <a:p>
            <a:pPr>
              <a:spcBef>
                <a:spcPct val="50000"/>
              </a:spcBef>
              <a:buFontTx/>
              <a:buChar char="•"/>
            </a:pPr>
            <a:r>
              <a:rPr lang="en-GB" altLang="en-US" sz="1200">
                <a:latin typeface="Arial" panose="020B0604020202020204" pitchFamily="34" charset="0"/>
                <a:cs typeface="Arial" panose="020B0604020202020204" pitchFamily="34" charset="0"/>
              </a:rPr>
              <a:t>Make sure tying wire is bent back into cages if it is used, this will help prevent people cutting themselves on it.</a:t>
            </a:r>
          </a:p>
          <a:p>
            <a:pPr>
              <a:spcBef>
                <a:spcPct val="50000"/>
              </a:spcBef>
              <a:buFontTx/>
              <a:buChar char="•"/>
            </a:pPr>
            <a:r>
              <a:rPr lang="en-GB" altLang="en-US" sz="1200">
                <a:latin typeface="Arial" panose="020B0604020202020204" pitchFamily="34" charset="0"/>
                <a:cs typeface="Arial" panose="020B0604020202020204" pitchFamily="34" charset="0"/>
              </a:rPr>
              <a:t>Don’t leave tying wire lying around the floor, either you, or someone else will trip over it.</a:t>
            </a:r>
          </a:p>
          <a:p>
            <a:pPr>
              <a:spcBef>
                <a:spcPct val="50000"/>
              </a:spcBef>
              <a:buFontTx/>
              <a:buChar char="•"/>
            </a:pPr>
            <a:r>
              <a:rPr lang="en-GB" altLang="en-US" sz="1200">
                <a:latin typeface="Arial" panose="020B0604020202020204" pitchFamily="34" charset="0"/>
                <a:cs typeface="Arial" panose="020B0604020202020204" pitchFamily="34" charset="0"/>
              </a:rPr>
              <a:t>Use appropriate lifting accessories attached to lifting points when moving/placing cages.</a:t>
            </a:r>
          </a:p>
          <a:p>
            <a:pPr>
              <a:spcBef>
                <a:spcPct val="50000"/>
              </a:spcBef>
              <a:buFontTx/>
              <a:buChar char="•"/>
            </a:pPr>
            <a:r>
              <a:rPr lang="en-GB" altLang="en-US" sz="1200">
                <a:latin typeface="Arial" panose="020B0604020202020204" pitchFamily="34" charset="0"/>
                <a:cs typeface="Arial" panose="020B0604020202020204" pitchFamily="34" charset="0"/>
              </a:rPr>
              <a:t>Use tag lines where necessary and keep cage/bar as close to the ground as possible when lifting with a crane.</a:t>
            </a:r>
          </a:p>
          <a:p>
            <a:pPr>
              <a:spcBef>
                <a:spcPct val="50000"/>
              </a:spcBef>
              <a:buFontTx/>
              <a:buChar char="•"/>
            </a:pPr>
            <a:r>
              <a:rPr lang="en-GB" altLang="en-US" sz="1200">
                <a:latin typeface="Arial" panose="020B0604020202020204" pitchFamily="34" charset="0"/>
                <a:cs typeface="Arial" panose="020B0604020202020204" pitchFamily="34" charset="0"/>
              </a:rPr>
              <a:t>Keep fingers and feet out of the way when lowering loads.</a:t>
            </a:r>
          </a:p>
        </p:txBody>
      </p:sp>
      <p:sp>
        <p:nvSpPr>
          <p:cNvPr id="5" name="Content Placeholder 4"/>
          <p:cNvSpPr>
            <a:spLocks noGrp="1"/>
          </p:cNvSpPr>
          <p:nvPr>
            <p:ph sz="half" idx="2"/>
          </p:nvPr>
        </p:nvSpPr>
        <p:spPr/>
        <p:txBody>
          <a:bodyPr/>
          <a:lstStyle/>
          <a:p>
            <a:pPr>
              <a:spcBef>
                <a:spcPct val="50000"/>
              </a:spcBef>
              <a:buFontTx/>
              <a:buChar char="•"/>
            </a:pPr>
            <a:r>
              <a:rPr lang="en-GB" altLang="en-US" sz="1200">
                <a:latin typeface="Arial" panose="020B0604020202020204" pitchFamily="34" charset="0"/>
                <a:cs typeface="Arial" panose="020B0604020202020204" pitchFamily="34" charset="0"/>
              </a:rPr>
              <a:t>If you are cutting or welding bars/cages make sure you wear appropriate eye protection and ensure the area is clear of flammable materials. </a:t>
            </a:r>
          </a:p>
          <a:p>
            <a:pPr>
              <a:spcBef>
                <a:spcPct val="50000"/>
              </a:spcBef>
              <a:buFontTx/>
              <a:buChar char="•"/>
            </a:pPr>
            <a:r>
              <a:rPr lang="en-GB" altLang="en-US" sz="1200">
                <a:latin typeface="Arial" panose="020B0604020202020204" pitchFamily="34" charset="0"/>
                <a:cs typeface="Arial" panose="020B0604020202020204" pitchFamily="34" charset="0"/>
              </a:rPr>
              <a:t>The helical on pre-fabricated cages can be very ‘springy’ if for any reason you need to cut helical on site you should make sure a bulldog grip or tying wire is used to hold the helical in place while you are cutting it.</a:t>
            </a:r>
          </a:p>
          <a:p>
            <a:pPr>
              <a:spcBef>
                <a:spcPct val="50000"/>
              </a:spcBef>
              <a:buFontTx/>
              <a:buChar char="•"/>
            </a:pPr>
            <a:r>
              <a:rPr lang="en-GB" altLang="en-US" sz="1200">
                <a:latin typeface="Arial" panose="020B0604020202020204" pitchFamily="34" charset="0"/>
                <a:cs typeface="Arial" panose="020B0604020202020204" pitchFamily="34" charset="0"/>
              </a:rPr>
              <a:t>Some spacers/cage formers should only be tightened with torque wrenches. If you are using these types make sure you have a torque wrench available and that you know how to use it.</a:t>
            </a:r>
          </a:p>
          <a:p>
            <a:endParaRPr lang="en-GB"/>
          </a:p>
          <a:p>
            <a:pPr>
              <a:spcBef>
                <a:spcPct val="20000"/>
              </a:spcBef>
            </a:pPr>
            <a:endParaRPr lang="en-GB" altLang="en-US" b="1"/>
          </a:p>
        </p:txBody>
      </p:sp>
      <p:sp>
        <p:nvSpPr>
          <p:cNvPr id="4" name="Title 3"/>
          <p:cNvSpPr>
            <a:spLocks noGrp="1"/>
          </p:cNvSpPr>
          <p:nvPr>
            <p:ph type="title"/>
          </p:nvPr>
        </p:nvSpPr>
        <p:spPr/>
        <p:txBody>
          <a:bodyPr/>
          <a:lstStyle/>
          <a:p>
            <a:r>
              <a:rPr lang="en-GB"/>
              <a:t>Reinforcement &amp; Pile Cages</a:t>
            </a:r>
          </a:p>
        </p:txBody>
      </p:sp>
      <p:sp>
        <p:nvSpPr>
          <p:cNvPr id="7" name="Content Placeholder 6"/>
          <p:cNvSpPr>
            <a:spLocks noGrp="1"/>
          </p:cNvSpPr>
          <p:nvPr>
            <p:ph sz="half" idx="13"/>
          </p:nvPr>
        </p:nvSpPr>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What should you not use banding for?</a:t>
            </a:r>
          </a:p>
          <a:p>
            <a:pPr marL="0" indent="0">
              <a:spcBef>
                <a:spcPct val="20000"/>
              </a:spcBef>
              <a:buNone/>
            </a:pPr>
            <a:r>
              <a:rPr lang="en-GB" altLang="en-US" sz="1400" b="1">
                <a:latin typeface="Arial" panose="020B0604020202020204" pitchFamily="34" charset="0"/>
                <a:cs typeface="Arial" panose="020B0604020202020204" pitchFamily="34" charset="0"/>
              </a:rPr>
              <a:t>Q. Where should you leave tying wire?</a:t>
            </a:r>
          </a:p>
          <a:p>
            <a:pPr marL="0" indent="0">
              <a:spcBef>
                <a:spcPct val="20000"/>
              </a:spcBef>
              <a:buNone/>
            </a:pPr>
            <a:r>
              <a:rPr lang="en-GB" altLang="en-US" sz="1400" b="1">
                <a:latin typeface="Arial" panose="020B0604020202020204" pitchFamily="34" charset="0"/>
                <a:cs typeface="Arial" panose="020B0604020202020204" pitchFamily="34" charset="0"/>
              </a:rPr>
              <a:t>Q. What should you do when cutting helical?</a:t>
            </a:r>
          </a:p>
          <a:p>
            <a:endParaRPr lang="en-GB"/>
          </a:p>
        </p:txBody>
      </p:sp>
      <p:sp>
        <p:nvSpPr>
          <p:cNvPr id="6" name="Date Placeholder 4"/>
          <p:cNvSpPr txBox="1">
            <a:spLocks/>
          </p:cNvSpPr>
          <p:nvPr/>
        </p:nvSpPr>
        <p:spPr>
          <a:xfrm>
            <a:off x="97971" y="647874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01/06 </a:t>
            </a:r>
          </a:p>
        </p:txBody>
      </p:sp>
      <p:pic>
        <p:nvPicPr>
          <p:cNvPr id="3" name="Picture 2"/>
          <p:cNvPicPr>
            <a:picLocks noChangeAspect="1"/>
          </p:cNvPicPr>
          <p:nvPr/>
        </p:nvPicPr>
        <p:blipFill>
          <a:blip r:embed="rId2"/>
          <a:stretch>
            <a:fillRect/>
          </a:stretch>
        </p:blipFill>
        <p:spPr>
          <a:xfrm>
            <a:off x="5254341" y="3511220"/>
            <a:ext cx="2632359" cy="1737357"/>
          </a:xfrm>
          <a:prstGeom prst="rect">
            <a:avLst/>
          </a:prstGeom>
        </p:spPr>
      </p:pic>
    </p:spTree>
    <p:extLst>
      <p:ext uri="{BB962C8B-B14F-4D97-AF65-F5344CB8AC3E}">
        <p14:creationId xmlns:p14="http://schemas.microsoft.com/office/powerpoint/2010/main" val="1411868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a:latin typeface="Arial" panose="020B0604020202020204" pitchFamily="34" charset="0"/>
                <a:cs typeface="Arial" panose="020B0604020202020204" pitchFamily="34" charset="0"/>
              </a:rPr>
              <a:t> Housekeeping is particularly important in the paint shop area, space may be limited and the persons working will be concentrating on the task in hand not looking for items which have been left for them to trip over.</a:t>
            </a:r>
          </a:p>
          <a:p>
            <a:pPr>
              <a:spcBef>
                <a:spcPct val="50000"/>
              </a:spcBef>
              <a:buFontTx/>
              <a:buChar char="•"/>
            </a:pPr>
            <a:r>
              <a:rPr lang="en-GB" altLang="en-US" sz="1200">
                <a:latin typeface="Arial" panose="020B0604020202020204" pitchFamily="34" charset="0"/>
                <a:cs typeface="Arial" panose="020B0604020202020204" pitchFamily="34" charset="0"/>
              </a:rPr>
              <a:t>Paint must always be stored in a closed container to prevent fumes from escaping. Always try to finish one container before opening another.</a:t>
            </a:r>
          </a:p>
          <a:p>
            <a:pPr>
              <a:spcBef>
                <a:spcPct val="50000"/>
              </a:spcBef>
              <a:buFontTx/>
              <a:buChar char="•"/>
            </a:pPr>
            <a:r>
              <a:rPr lang="en-GB" altLang="en-US" sz="1200">
                <a:latin typeface="Arial" panose="020B0604020202020204" pitchFamily="34" charset="0"/>
                <a:cs typeface="Arial" panose="020B0604020202020204" pitchFamily="34" charset="0"/>
              </a:rPr>
              <a:t>Paints, varnishes, solvents and stains can contain hazardous chemicals or solvents including heavy metals. Unwanted paint, with the lid firmly attached to prevent leakage, should be taken to the hazardous waste disposal area, where it will be disposed of in the correct manner </a:t>
            </a:r>
          </a:p>
          <a:p>
            <a:pPr>
              <a:spcBef>
                <a:spcPct val="50000"/>
              </a:spcBef>
              <a:buFontTx/>
              <a:buChar char="•"/>
            </a:pPr>
            <a:r>
              <a:rPr lang="en-GB" altLang="en-US" sz="1200">
                <a:latin typeface="Arial" panose="020B0604020202020204" pitchFamily="34" charset="0"/>
                <a:cs typeface="Arial" panose="020B0604020202020204" pitchFamily="34" charset="0"/>
              </a:rPr>
              <a:t>Always ensure there is appropriate ventilation available</a:t>
            </a:r>
          </a:p>
          <a:p>
            <a:pPr>
              <a:spcBef>
                <a:spcPct val="50000"/>
              </a:spcBef>
              <a:buFontTx/>
              <a:buChar char="•"/>
            </a:pPr>
            <a:r>
              <a:rPr lang="en-GB" altLang="en-US" sz="1200">
                <a:latin typeface="Arial" panose="020B0604020202020204" pitchFamily="34" charset="0"/>
                <a:cs typeface="Arial" panose="020B0604020202020204" pitchFamily="34" charset="0"/>
              </a:rPr>
              <a:t>PPE must be worn at all times, this must include glasses and appropriate respiratory protection to prevent droplets of paint from entering your eyes and lungs</a:t>
            </a:r>
          </a:p>
          <a:p>
            <a:pPr>
              <a:spcBef>
                <a:spcPct val="50000"/>
              </a:spcBef>
              <a:buFontTx/>
              <a:buChar char="•"/>
            </a:pPr>
            <a:r>
              <a:rPr lang="en-GB" altLang="en-US" sz="1200">
                <a:latin typeface="Arial" panose="020B0604020202020204" pitchFamily="34" charset="0"/>
                <a:cs typeface="Arial" panose="020B0604020202020204" pitchFamily="34" charset="0"/>
              </a:rPr>
              <a:t>Paints, varnishes, solvents and stains are nearly all flammable liquids, therefore they need to be stored carefully in closed containers away from naked flames.</a:t>
            </a:r>
          </a:p>
          <a:p>
            <a:pPr>
              <a:spcBef>
                <a:spcPct val="50000"/>
              </a:spcBef>
              <a:buFontTx/>
              <a:buChar char="•"/>
            </a:pPr>
            <a:r>
              <a:rPr lang="en-GB" altLang="en-US" sz="1200">
                <a:latin typeface="Arial" panose="020B0604020202020204" pitchFamily="34" charset="0"/>
                <a:cs typeface="Arial" panose="020B0604020202020204" pitchFamily="34" charset="0"/>
              </a:rPr>
              <a:t>Smoking is not permitted in the paint shop or the paint shop stores.</a:t>
            </a:r>
          </a:p>
          <a:p>
            <a:endParaRPr lang="en-GB"/>
          </a:p>
        </p:txBody>
      </p:sp>
      <p:pic>
        <p:nvPicPr>
          <p:cNvPr id="7" name="Content Placeholder 6" descr="spraying yard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352153"/>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a:t>Paint Shop</a:t>
            </a:r>
          </a:p>
        </p:txBody>
      </p:sp>
      <p:sp>
        <p:nvSpPr>
          <p:cNvPr id="5" name="Content Placeholder 4"/>
          <p:cNvSpPr>
            <a:spLocks noGrp="1"/>
          </p:cNvSpPr>
          <p:nvPr>
            <p:ph sz="half" idx="13"/>
          </p:nvPr>
        </p:nvSpPr>
        <p:spPr>
          <a:xfrm>
            <a:off x="4572000" y="5010920"/>
            <a:ext cx="4572000" cy="1052765"/>
          </a:xfrm>
        </p:spPr>
        <p:txBody>
          <a:bodyPr/>
          <a:lstStyle/>
          <a:p>
            <a:pPr marL="0" indent="0">
              <a:spcBef>
                <a:spcPct val="20000"/>
              </a:spcBef>
              <a:buNone/>
            </a:pPr>
            <a:r>
              <a:rPr lang="en-GB" altLang="en-US" b="1">
                <a:latin typeface="Arial" panose="020B0604020202020204" pitchFamily="34" charset="0"/>
                <a:cs typeface="Arial" panose="020B0604020202020204" pitchFamily="34" charset="0"/>
              </a:rPr>
              <a:t>Q: ‘Why is housekeeping important?’</a:t>
            </a:r>
          </a:p>
          <a:p>
            <a:pPr marL="0" indent="0">
              <a:spcBef>
                <a:spcPct val="20000"/>
              </a:spcBef>
              <a:buNone/>
            </a:pPr>
            <a:r>
              <a:rPr lang="en-GB" altLang="en-US" b="1">
                <a:latin typeface="Arial" panose="020B0604020202020204" pitchFamily="34" charset="0"/>
                <a:cs typeface="Arial" panose="020B0604020202020204" pitchFamily="34" charset="0"/>
              </a:rPr>
              <a:t>Q: ‘Where should unwanted paint be put?’</a:t>
            </a:r>
          </a:p>
          <a:p>
            <a:pPr marL="0" indent="0">
              <a:spcBef>
                <a:spcPct val="20000"/>
              </a:spcBef>
              <a:buNone/>
            </a:pPr>
            <a:r>
              <a:rPr lang="en-GB" altLang="en-US" b="1">
                <a:latin typeface="Arial" panose="020B0604020202020204" pitchFamily="34" charset="0"/>
                <a:cs typeface="Arial" panose="020B0604020202020204" pitchFamily="34" charset="0"/>
              </a:rPr>
              <a:t>Q: ‘What PPE should be worn?’</a:t>
            </a:r>
          </a:p>
          <a:p>
            <a:endParaRPr lang="en-GB"/>
          </a:p>
        </p:txBody>
      </p:sp>
      <p:sp>
        <p:nvSpPr>
          <p:cNvPr id="6" name="Date Placeholder 4"/>
          <p:cNvSpPr txBox="1">
            <a:spLocks/>
          </p:cNvSpPr>
          <p:nvPr/>
        </p:nvSpPr>
        <p:spPr>
          <a:xfrm>
            <a:off x="0" y="635664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06/03</a:t>
            </a:r>
          </a:p>
        </p:txBody>
      </p:sp>
    </p:spTree>
    <p:extLst>
      <p:ext uri="{BB962C8B-B14F-4D97-AF65-F5344CB8AC3E}">
        <p14:creationId xmlns:p14="http://schemas.microsoft.com/office/powerpoint/2010/main" val="36914654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gn="just">
              <a:spcBef>
                <a:spcPct val="50000"/>
              </a:spcBef>
              <a:buNone/>
            </a:pPr>
            <a:r>
              <a:rPr lang="en-GB" altLang="en-US" sz="1000">
                <a:latin typeface="Arial" panose="020B0604020202020204" pitchFamily="34" charset="0"/>
                <a:cs typeface="Arial" panose="020B0604020202020204" pitchFamily="34" charset="0"/>
              </a:rPr>
              <a:t>Every piece of plant and equipment that we use at work requires maintaining to make sure it works efficiently and safely.</a:t>
            </a:r>
          </a:p>
          <a:p>
            <a:pPr marL="0" indent="0" algn="just">
              <a:spcBef>
                <a:spcPct val="50000"/>
              </a:spcBef>
              <a:buNone/>
            </a:pPr>
            <a:r>
              <a:rPr lang="en-GB" altLang="en-US" sz="1000">
                <a:latin typeface="Arial" panose="020B0604020202020204" pitchFamily="34" charset="0"/>
                <a:cs typeface="Arial" panose="020B0604020202020204" pitchFamily="34" charset="0"/>
              </a:rPr>
              <a:t>Some maintenance jobs need doing every day and some only once or twice a year.</a:t>
            </a:r>
          </a:p>
          <a:p>
            <a:pPr marL="0" indent="0" algn="just">
              <a:spcBef>
                <a:spcPct val="50000"/>
              </a:spcBef>
              <a:buNone/>
            </a:pPr>
            <a:r>
              <a:rPr lang="en-GB" altLang="en-US" sz="1000">
                <a:latin typeface="Arial" panose="020B0604020202020204" pitchFamily="34" charset="0"/>
                <a:cs typeface="Arial" panose="020B0604020202020204" pitchFamily="34" charset="0"/>
              </a:rPr>
              <a:t>Any items noted as faulty during the maintenance checks must be notified to the plant yard (or the owner of the equipment) as soon as possible. This will allow an assessment to be made of how urgent the work is &amp; schedule it in. </a:t>
            </a:r>
          </a:p>
          <a:p>
            <a:pPr marL="0" indent="0" algn="just">
              <a:spcBef>
                <a:spcPct val="50000"/>
              </a:spcBef>
              <a:buNone/>
            </a:pPr>
            <a:r>
              <a:rPr lang="en-GB" altLang="en-US" sz="1000">
                <a:latin typeface="Arial" panose="020B0604020202020204" pitchFamily="34" charset="0"/>
                <a:cs typeface="Arial" panose="020B0604020202020204" pitchFamily="34" charset="0"/>
              </a:rPr>
              <a:t>The exact maintenance requirements will be detailed within the operators manual however as a general guide:</a:t>
            </a:r>
          </a:p>
          <a:p>
            <a:pPr algn="just">
              <a:spcBef>
                <a:spcPct val="50000"/>
              </a:spcBef>
              <a:buNone/>
            </a:pPr>
            <a:r>
              <a:rPr lang="en-GB" altLang="en-US" sz="800" b="1">
                <a:latin typeface="Arial" panose="020B0604020202020204" pitchFamily="34" charset="0"/>
                <a:cs typeface="Arial" panose="020B0604020202020204" pitchFamily="34" charset="0"/>
              </a:rPr>
              <a:t>Daily</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oil levels.</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fuel levels and filters.</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air filters.</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and grease where required.</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all securing nuts.</a:t>
            </a:r>
          </a:p>
          <a:p>
            <a:pPr algn="just">
              <a:spcBef>
                <a:spcPct val="50000"/>
              </a:spcBef>
              <a:buNone/>
            </a:pPr>
            <a:r>
              <a:rPr lang="en-GB" altLang="en-US" sz="800" b="1">
                <a:latin typeface="Arial" panose="020B0604020202020204" pitchFamily="34" charset="0"/>
                <a:cs typeface="Arial" panose="020B0604020202020204" pitchFamily="34" charset="0"/>
              </a:rPr>
              <a:t>Weekly</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all ropes, strops and other lifting accessories attached to the equipment.</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tyre pressures or track condition.</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all lights (both internal &amp; external).</a:t>
            </a:r>
          </a:p>
          <a:p>
            <a:pPr algn="just">
              <a:spcBef>
                <a:spcPct val="50000"/>
              </a:spcBef>
              <a:buFontTx/>
              <a:buAutoNum type="arabicPeriod"/>
            </a:pPr>
            <a:r>
              <a:rPr lang="en-GB" altLang="en-US" sz="1000">
                <a:latin typeface="Arial" panose="020B0604020202020204" pitchFamily="34" charset="0"/>
                <a:cs typeface="Arial" panose="020B0604020202020204" pitchFamily="34" charset="0"/>
              </a:rPr>
              <a:t>Check all mirrors and other visual aids.</a:t>
            </a:r>
          </a:p>
          <a:p>
            <a:pPr algn="just">
              <a:spcBef>
                <a:spcPct val="50000"/>
              </a:spcBef>
            </a:pPr>
            <a:r>
              <a:rPr lang="en-GB" altLang="en-US" sz="1000">
                <a:latin typeface="Arial" panose="020B0604020202020204" pitchFamily="34" charset="0"/>
                <a:cs typeface="Arial" panose="020B0604020202020204" pitchFamily="34" charset="0"/>
              </a:rPr>
              <a:t>If you are unsure what the maintenance requirements for any piece of plant are then ask.</a:t>
            </a:r>
          </a:p>
          <a:p>
            <a:pPr algn="just">
              <a:spcBef>
                <a:spcPct val="50000"/>
              </a:spcBef>
              <a:buFontTx/>
              <a:buAutoNum type="arabicPeriod"/>
            </a:pPr>
            <a:endParaRPr lang="en-GB" altLang="en-US"/>
          </a:p>
          <a:p>
            <a:endParaRPr lang="en-GB"/>
          </a:p>
        </p:txBody>
      </p:sp>
      <p:pic>
        <p:nvPicPr>
          <p:cNvPr id="7" name="Content Placeholder 6" descr="stores yar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072066"/>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a:t>Plant Maintenance</a:t>
            </a:r>
          </a:p>
        </p:txBody>
      </p:sp>
      <p:sp>
        <p:nvSpPr>
          <p:cNvPr id="5" name="Content Placeholder 4"/>
          <p:cNvSpPr>
            <a:spLocks noGrp="1"/>
          </p:cNvSpPr>
          <p:nvPr>
            <p:ph sz="half" idx="13"/>
          </p:nvPr>
        </p:nvSpPr>
        <p:spPr>
          <a:xfrm>
            <a:off x="4568825" y="4603993"/>
            <a:ext cx="4572000" cy="1687079"/>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When should maintenance be carried out?</a:t>
            </a:r>
          </a:p>
          <a:p>
            <a:pPr marL="0" indent="0">
              <a:spcBef>
                <a:spcPct val="50000"/>
              </a:spcBef>
              <a:buNone/>
            </a:pPr>
            <a:r>
              <a:rPr lang="en-GB" altLang="en-US" sz="1400" b="1">
                <a:latin typeface="Arial" panose="020B0604020202020204" pitchFamily="34" charset="0"/>
                <a:cs typeface="Arial" panose="020B0604020202020204" pitchFamily="34" charset="0"/>
              </a:rPr>
              <a:t>Q. Where are the maintenance requirements detailed?</a:t>
            </a:r>
          </a:p>
          <a:p>
            <a:pPr marL="0" indent="0">
              <a:spcBef>
                <a:spcPct val="50000"/>
              </a:spcBef>
              <a:buNone/>
            </a:pPr>
            <a:r>
              <a:rPr lang="en-GB" altLang="en-US" sz="1400" b="1">
                <a:latin typeface="Arial" panose="020B0604020202020204" pitchFamily="34" charset="0"/>
                <a:cs typeface="Arial" panose="020B0604020202020204" pitchFamily="34" charset="0"/>
              </a:rPr>
              <a:t>Q. How often should you check securing nuts?</a:t>
            </a:r>
          </a:p>
          <a:p>
            <a:endParaRPr lang="en-GB"/>
          </a:p>
        </p:txBody>
      </p:sp>
      <p:sp>
        <p:nvSpPr>
          <p:cNvPr id="6" name="Date Placeholder 4"/>
          <p:cNvSpPr txBox="1">
            <a:spLocks/>
          </p:cNvSpPr>
          <p:nvPr/>
        </p:nvSpPr>
        <p:spPr>
          <a:xfrm>
            <a:off x="0" y="6397834"/>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06/04</a:t>
            </a:r>
          </a:p>
        </p:txBody>
      </p:sp>
    </p:spTree>
    <p:extLst>
      <p:ext uri="{BB962C8B-B14F-4D97-AF65-F5344CB8AC3E}">
        <p14:creationId xmlns:p14="http://schemas.microsoft.com/office/powerpoint/2010/main" val="978191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a:latin typeface="Arial" panose="020B0604020202020204" pitchFamily="34" charset="0"/>
                <a:cs typeface="Arial" panose="020B0604020202020204" pitchFamily="34" charset="0"/>
              </a:rPr>
              <a:t> Steam cleaning and jet washing is a task which many of us do not perceive as hazardous however there are certain things which we should take into consideration.</a:t>
            </a:r>
          </a:p>
          <a:p>
            <a:pPr>
              <a:spcBef>
                <a:spcPct val="50000"/>
              </a:spcBef>
              <a:buFontTx/>
              <a:buChar char="•"/>
            </a:pPr>
            <a:r>
              <a:rPr lang="en-GB" altLang="en-US" sz="1200">
                <a:latin typeface="Arial" panose="020B0604020202020204" pitchFamily="34" charset="0"/>
                <a:cs typeface="Arial" panose="020B0604020202020204" pitchFamily="34" charset="0"/>
              </a:rPr>
              <a:t>Housekeeping is very important around the area where cleaning or jet washing is to take place, the area may become wet and slippery underfoot so it will be even more likely that people will fall over things left in the way.</a:t>
            </a:r>
          </a:p>
          <a:p>
            <a:pPr>
              <a:spcBef>
                <a:spcPct val="50000"/>
              </a:spcBef>
              <a:buFontTx/>
              <a:buChar char="•"/>
            </a:pPr>
            <a:r>
              <a:rPr lang="en-GB" altLang="en-US" sz="1200">
                <a:latin typeface="Arial" panose="020B0604020202020204" pitchFamily="34" charset="0"/>
                <a:cs typeface="Arial" panose="020B0604020202020204" pitchFamily="34" charset="0"/>
              </a:rPr>
              <a:t>The jet wash/ steam cleaner should be visually checked prior to each use, any damaged hoses should be reported and repaired before the machine is used.</a:t>
            </a:r>
          </a:p>
          <a:p>
            <a:pPr>
              <a:spcBef>
                <a:spcPct val="50000"/>
              </a:spcBef>
              <a:buFontTx/>
              <a:buChar char="•"/>
            </a:pPr>
            <a:r>
              <a:rPr lang="en-GB" altLang="en-US" sz="1200">
                <a:latin typeface="Arial" panose="020B0604020202020204" pitchFamily="34" charset="0"/>
                <a:cs typeface="Arial" panose="020B0604020202020204" pitchFamily="34" charset="0"/>
              </a:rPr>
              <a:t>The jet wash/ steam cleaner should be serviced in line with the manufacturer’s recommendations and a weekly maintenance sheet should be completed weekly.</a:t>
            </a:r>
          </a:p>
          <a:p>
            <a:pPr>
              <a:spcBef>
                <a:spcPct val="50000"/>
              </a:spcBef>
              <a:buFontTx/>
              <a:buChar char="•"/>
            </a:pPr>
            <a:r>
              <a:rPr lang="en-GB" altLang="en-US" sz="1200">
                <a:latin typeface="Arial" panose="020B0604020202020204" pitchFamily="34" charset="0"/>
                <a:cs typeface="Arial" panose="020B0604020202020204" pitchFamily="34" charset="0"/>
              </a:rPr>
              <a:t>PPE must be worn when using the jet wash/ steam cleaner. This should include waterproof clothing and waterproof footwear with good grips on the soles.</a:t>
            </a:r>
          </a:p>
          <a:p>
            <a:pPr>
              <a:spcBef>
                <a:spcPct val="50000"/>
              </a:spcBef>
              <a:buFontTx/>
              <a:buChar char="•"/>
            </a:pPr>
            <a:r>
              <a:rPr lang="en-GB" altLang="en-US" sz="1200">
                <a:latin typeface="Arial" panose="020B0604020202020204" pitchFamily="34" charset="0"/>
                <a:cs typeface="Arial" panose="020B0604020202020204" pitchFamily="34" charset="0"/>
              </a:rPr>
              <a:t>A full face visor should also be worn when using the jet wash/ steam cleaner.</a:t>
            </a:r>
          </a:p>
          <a:p>
            <a:pPr>
              <a:spcBef>
                <a:spcPct val="50000"/>
              </a:spcBef>
              <a:buFontTx/>
              <a:buChar char="•"/>
            </a:pPr>
            <a:r>
              <a:rPr lang="en-GB" altLang="en-US" sz="1200">
                <a:latin typeface="Arial" panose="020B0604020202020204" pitchFamily="34" charset="0"/>
                <a:cs typeface="Arial" panose="020B0604020202020204" pitchFamily="34" charset="0"/>
              </a:rPr>
              <a:t>Remember to visually check any electric cables in the vicinity before commencing work, water combined with electricity can kill. This includes the machine being cleaned, make sure it is switched off before you clean it.</a:t>
            </a:r>
          </a:p>
        </p:txBody>
      </p:sp>
      <p:pic>
        <p:nvPicPr>
          <p:cNvPr id="7" name="Content Placeholder 6" descr="using jetwash yar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096780"/>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a:t>Steam Cleaning</a:t>
            </a:r>
          </a:p>
        </p:txBody>
      </p:sp>
      <p:sp>
        <p:nvSpPr>
          <p:cNvPr id="5" name="Content Placeholder 4"/>
          <p:cNvSpPr>
            <a:spLocks noGrp="1"/>
          </p:cNvSpPr>
          <p:nvPr>
            <p:ph sz="half" idx="13"/>
          </p:nvPr>
        </p:nvSpPr>
        <p:spPr>
          <a:xfrm>
            <a:off x="4568825" y="4757068"/>
            <a:ext cx="4572000" cy="1470737"/>
          </a:xfrm>
        </p:spPr>
        <p:txBody>
          <a:bodyPr/>
          <a:lstStyle/>
          <a:p>
            <a:pPr marL="0" indent="0">
              <a:spcBef>
                <a:spcPct val="20000"/>
              </a:spcBef>
              <a:buNone/>
            </a:pPr>
            <a:r>
              <a:rPr lang="en-GB" altLang="en-US" sz="1400" b="1">
                <a:latin typeface="Arial" panose="020B0604020202020204" pitchFamily="34" charset="0"/>
                <a:cs typeface="Arial" panose="020B0604020202020204" pitchFamily="34" charset="0"/>
              </a:rPr>
              <a:t>Q. Why is housekeeping so important?</a:t>
            </a:r>
          </a:p>
          <a:p>
            <a:pPr marL="0" indent="0">
              <a:spcBef>
                <a:spcPct val="20000"/>
              </a:spcBef>
              <a:buNone/>
            </a:pPr>
            <a:r>
              <a:rPr lang="en-GB" altLang="en-US" sz="1400" b="1">
                <a:latin typeface="Arial" panose="020B0604020202020204" pitchFamily="34" charset="0"/>
                <a:cs typeface="Arial" panose="020B0604020202020204" pitchFamily="34" charset="0"/>
              </a:rPr>
              <a:t>Q. What PPE should be worn?</a:t>
            </a:r>
          </a:p>
          <a:p>
            <a:pPr marL="0" indent="0">
              <a:spcBef>
                <a:spcPct val="20000"/>
              </a:spcBef>
              <a:buNone/>
            </a:pPr>
            <a:r>
              <a:rPr lang="en-GB" altLang="en-US" sz="1400" b="1">
                <a:latin typeface="Arial" panose="020B0604020202020204" pitchFamily="34" charset="0"/>
                <a:cs typeface="Arial" panose="020B0604020202020204" pitchFamily="34" charset="0"/>
              </a:rPr>
              <a:t>Q. Which electrical cables should you check before starting work?</a:t>
            </a:r>
          </a:p>
          <a:p>
            <a:endParaRPr lang="en-GB"/>
          </a:p>
        </p:txBody>
      </p:sp>
      <p:sp>
        <p:nvSpPr>
          <p:cNvPr id="6" name="Date Placeholder 4"/>
          <p:cNvSpPr txBox="1">
            <a:spLocks/>
          </p:cNvSpPr>
          <p:nvPr/>
        </p:nvSpPr>
        <p:spPr>
          <a:xfrm>
            <a:off x="0" y="638135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06/05</a:t>
            </a:r>
          </a:p>
        </p:txBody>
      </p:sp>
    </p:spTree>
    <p:extLst>
      <p:ext uri="{BB962C8B-B14F-4D97-AF65-F5344CB8AC3E}">
        <p14:creationId xmlns:p14="http://schemas.microsoft.com/office/powerpoint/2010/main" val="1159514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886969"/>
            <a:ext cx="5098327" cy="5404103"/>
          </a:xfrm>
        </p:spPr>
        <p:txBody>
          <a:bodyPr>
            <a:noAutofit/>
          </a:bodyPr>
          <a:lstStyle/>
          <a:p>
            <a:pPr marL="0" indent="0">
              <a:buNone/>
            </a:pPr>
            <a:r>
              <a:rPr lang="en-GB" altLang="en-US" sz="900" b="1">
                <a:latin typeface="Arial" panose="020B0604020202020204" pitchFamily="34" charset="0"/>
                <a:cs typeface="Arial" panose="020B0604020202020204" pitchFamily="34" charset="0"/>
              </a:rPr>
              <a:t>The key risks when using the gantry crane include: </a:t>
            </a:r>
            <a:r>
              <a:rPr lang="en-GB" altLang="en-US" sz="900">
                <a:latin typeface="Arial" panose="020B0604020202020204" pitchFamily="34" charset="0"/>
                <a:cs typeface="Arial" panose="020B0604020202020204" pitchFamily="34" charset="0"/>
              </a:rPr>
              <a:t>The crane can collapse through overloading or if it is poorly maintained. It can be damaged through </a:t>
            </a:r>
            <a:r>
              <a:rPr lang="en-GB" altLang="en-US" sz="900" err="1">
                <a:latin typeface="Arial" panose="020B0604020202020204" pitchFamily="34" charset="0"/>
                <a:cs typeface="Arial" panose="020B0604020202020204" pitchFamily="34" charset="0"/>
              </a:rPr>
              <a:t>mis</a:t>
            </a:r>
            <a:r>
              <a:rPr lang="en-GB" altLang="en-US" sz="900">
                <a:latin typeface="Arial" panose="020B0604020202020204" pitchFamily="34" charset="0"/>
                <a:cs typeface="Arial" panose="020B0604020202020204" pitchFamily="34" charset="0"/>
              </a:rPr>
              <a:t>-use, and if its use is not controlled, the load can strike a person, or damage surrounding structure/equipment</a:t>
            </a:r>
          </a:p>
          <a:p>
            <a:pPr marL="0" indent="0">
              <a:buNone/>
            </a:pPr>
            <a:r>
              <a:rPr lang="en-GB" altLang="en-US" sz="900">
                <a:latin typeface="Arial" panose="020B0604020202020204" pitchFamily="34" charset="0"/>
                <a:ea typeface="Verdana" panose="020B0604030504040204" pitchFamily="34" charset="0"/>
                <a:cs typeface="Arial" panose="020B0604020202020204" pitchFamily="34" charset="0"/>
              </a:rPr>
              <a:t>Make sure that you carry out </a:t>
            </a:r>
            <a:r>
              <a:rPr lang="en-GB" altLang="en-US" sz="900" b="1">
                <a:latin typeface="Arial" panose="020B0604020202020204" pitchFamily="34" charset="0"/>
                <a:ea typeface="Verdana" panose="020B0604030504040204" pitchFamily="34" charset="0"/>
                <a:cs typeface="Arial" panose="020B0604020202020204" pitchFamily="34" charset="0"/>
              </a:rPr>
              <a:t>pre-use checks</a:t>
            </a:r>
            <a:r>
              <a:rPr lang="en-GB" altLang="en-US" sz="900">
                <a:latin typeface="Arial" panose="020B0604020202020204" pitchFamily="34" charset="0"/>
                <a:ea typeface="Verdana" panose="020B0604030504040204" pitchFamily="34" charset="0"/>
                <a:cs typeface="Arial" panose="020B0604020202020204" pitchFamily="34" charset="0"/>
              </a:rPr>
              <a:t>, including obvious signs of damage. </a:t>
            </a:r>
            <a:r>
              <a:rPr lang="en-GB" sz="900">
                <a:latin typeface="Arial" panose="020B0604020202020204" pitchFamily="34" charset="0"/>
                <a:ea typeface="Verdana" panose="020B0604030504040204" pitchFamily="34" charset="0"/>
                <a:cs typeface="Arial" panose="020B0604020202020204" pitchFamily="34" charset="0"/>
              </a:rPr>
              <a:t>Check that the controls work properly and that limit switches stop the crane’s movement. Check that the crane travels smoothly. </a:t>
            </a:r>
            <a:r>
              <a:rPr lang="en-GB" sz="900">
                <a:solidFill>
                  <a:srgbClr val="000000"/>
                </a:solidFill>
                <a:latin typeface="Arial" panose="020B0604020202020204" pitchFamily="34" charset="0"/>
                <a:ea typeface="Verdana" panose="020B0604030504040204" pitchFamily="34" charset="0"/>
                <a:cs typeface="Arial" panose="020B0604020202020204" pitchFamily="34" charset="0"/>
              </a:rPr>
              <a:t> </a:t>
            </a:r>
            <a:r>
              <a:rPr lang="en-US" altLang="en-US" sz="900">
                <a:latin typeface="Arial" panose="020B0604020202020204" pitchFamily="34" charset="0"/>
                <a:ea typeface="Verdana" panose="020B0604030504040204" pitchFamily="34" charset="0"/>
                <a:cs typeface="Arial" panose="020B0604020202020204" pitchFamily="34" charset="0"/>
              </a:rPr>
              <a:t>Never use damaged equipment</a:t>
            </a:r>
            <a:endParaRPr lang="en-GB" sz="900" kern="1400">
              <a:solidFill>
                <a:srgbClr val="000000"/>
              </a:solidFill>
              <a:latin typeface="Arial" panose="020B0604020202020204" pitchFamily="34" charset="0"/>
              <a:ea typeface="Verdana" panose="020B0604030504040204" pitchFamily="34" charset="0"/>
              <a:cs typeface="Arial" panose="020B0604020202020204" pitchFamily="34" charset="0"/>
            </a:endParaRPr>
          </a:p>
          <a:p>
            <a:pPr marL="0" indent="0">
              <a:buNone/>
            </a:pPr>
            <a:r>
              <a:rPr lang="en-GB" altLang="en-US" sz="900">
                <a:latin typeface="Arial" panose="020B0604020202020204" pitchFamily="34" charset="0"/>
                <a:cs typeface="Arial" panose="020B0604020202020204" pitchFamily="34" charset="0"/>
              </a:rPr>
              <a:t>All </a:t>
            </a:r>
            <a:r>
              <a:rPr lang="en-GB" altLang="en-US" sz="900" b="1">
                <a:latin typeface="Arial" panose="020B0604020202020204" pitchFamily="34" charset="0"/>
                <a:cs typeface="Arial" panose="020B0604020202020204" pitchFamily="34" charset="0"/>
              </a:rPr>
              <a:t>lifting accessories </a:t>
            </a:r>
            <a:r>
              <a:rPr lang="en-GB" altLang="en-US" sz="900">
                <a:latin typeface="Arial" panose="020B0604020202020204" pitchFamily="34" charset="0"/>
                <a:cs typeface="Arial" panose="020B0604020202020204" pitchFamily="34" charset="0"/>
              </a:rPr>
              <a:t>must be stored in a dry place, preferably hanging on a rack where they will not get tangled up, wet or contaminated by dirt, grease, concrete etc.</a:t>
            </a:r>
          </a:p>
          <a:p>
            <a:pPr marL="0" indent="0">
              <a:buNone/>
            </a:pPr>
            <a:endParaRPr lang="en-GB" altLang="en-US" sz="900">
              <a:latin typeface="Arial" panose="020B0604020202020204" pitchFamily="34" charset="0"/>
              <a:cs typeface="Arial" panose="020B0604020202020204" pitchFamily="34" charset="0"/>
            </a:endParaRPr>
          </a:p>
          <a:p>
            <a:pPr algn="just">
              <a:spcBef>
                <a:spcPct val="0"/>
              </a:spcBef>
              <a:buFontTx/>
              <a:buNone/>
            </a:pPr>
            <a:r>
              <a:rPr lang="en-GB" altLang="en-US" sz="900" b="1" u="sng">
                <a:latin typeface="Arial" panose="020B0604020202020204" pitchFamily="34" charset="0"/>
                <a:cs typeface="Arial" panose="020B0604020202020204" pitchFamily="34" charset="0"/>
              </a:rPr>
              <a:t>Leaving the Crane -</a:t>
            </a:r>
            <a:r>
              <a:rPr lang="en-GB" altLang="en-US" sz="900">
                <a:latin typeface="Arial" panose="020B0604020202020204" pitchFamily="34" charset="0"/>
                <a:cs typeface="Arial" panose="020B0604020202020204" pitchFamily="34" charset="0"/>
              </a:rPr>
              <a:t>The control must always be turned </a:t>
            </a:r>
            <a:r>
              <a:rPr lang="en-GB" altLang="en-US" sz="900" b="1">
                <a:latin typeface="Arial" panose="020B0604020202020204" pitchFamily="34" charset="0"/>
                <a:cs typeface="Arial" panose="020B0604020202020204" pitchFamily="34" charset="0"/>
              </a:rPr>
              <a:t>OFF</a:t>
            </a:r>
            <a:r>
              <a:rPr lang="en-GB" altLang="en-US" sz="900">
                <a:latin typeface="Arial" panose="020B0604020202020204" pitchFamily="34" charset="0"/>
                <a:cs typeface="Arial" panose="020B0604020202020204" pitchFamily="34" charset="0"/>
              </a:rPr>
              <a:t> when not in use (using the emergency stop button).</a:t>
            </a:r>
          </a:p>
          <a:p>
            <a:pPr algn="just">
              <a:spcBef>
                <a:spcPct val="0"/>
              </a:spcBef>
              <a:buFontTx/>
              <a:buNone/>
            </a:pPr>
            <a:r>
              <a:rPr lang="en-GB" altLang="en-US" sz="900">
                <a:latin typeface="Arial" panose="020B0604020202020204" pitchFamily="34" charset="0"/>
                <a:cs typeface="Arial" panose="020B0604020202020204" pitchFamily="34" charset="0"/>
              </a:rPr>
              <a:t>Always leave the Crane in a safe condition. Remove any slings from the hook and raise the hook to the upper position</a:t>
            </a:r>
            <a:r>
              <a:rPr lang="en-GB" altLang="en-US" sz="500">
                <a:latin typeface="Arial" panose="020B0604020202020204" pitchFamily="34" charset="0"/>
                <a:cs typeface="Arial" panose="020B0604020202020204" pitchFamily="34" charset="0"/>
              </a:rPr>
              <a:t>.</a:t>
            </a:r>
          </a:p>
          <a:p>
            <a:pPr marL="0" indent="0">
              <a:spcBef>
                <a:spcPts val="450"/>
              </a:spcBef>
              <a:buNone/>
              <a:defRPr/>
            </a:pPr>
            <a:r>
              <a:rPr lang="en-US" altLang="en-US" sz="900" b="1" u="sng">
                <a:latin typeface="Arial" panose="020B0604020202020204" pitchFamily="34" charset="0"/>
                <a:ea typeface="Verdana" panose="020B0604030504040204" pitchFamily="34" charset="0"/>
                <a:cs typeface="Arial" panose="020B0604020202020204" pitchFamily="34" charset="0"/>
              </a:rPr>
              <a:t>Safe operating procedures</a:t>
            </a:r>
          </a:p>
          <a:p>
            <a:pPr>
              <a:spcBef>
                <a:spcPts val="450"/>
              </a:spcBef>
              <a:defRPr/>
            </a:pPr>
            <a:r>
              <a:rPr lang="en-US" altLang="en-US" sz="900">
                <a:latin typeface="Arial" panose="020B0604020202020204" pitchFamily="34" charset="0"/>
                <a:ea typeface="Verdana" panose="020B0604030504040204" pitchFamily="34" charset="0"/>
                <a:cs typeface="Arial" panose="020B0604020202020204" pitchFamily="34" charset="0"/>
              </a:rPr>
              <a:t>Protect lifting accessories from damage &amp; make sure they will remain secure throughout the lift</a:t>
            </a:r>
          </a:p>
          <a:p>
            <a:pPr>
              <a:spcBef>
                <a:spcPts val="450"/>
              </a:spcBef>
              <a:defRPr/>
            </a:pPr>
            <a:r>
              <a:rPr lang="en-US" altLang="en-US" sz="900">
                <a:latin typeface="Arial" panose="020B0604020202020204" pitchFamily="34" charset="0"/>
                <a:ea typeface="Verdana" panose="020B0604030504040204" pitchFamily="34" charset="0"/>
                <a:cs typeface="Arial" panose="020B0604020202020204" pitchFamily="34" charset="0"/>
              </a:rPr>
              <a:t>Never overload the equipment</a:t>
            </a:r>
            <a:endParaRPr lang="en-GB" altLang="en-US" sz="900">
              <a:latin typeface="Arial" panose="020B0604020202020204" pitchFamily="34" charset="0"/>
              <a:ea typeface="Verdana" panose="020B0604030504040204" pitchFamily="34" charset="0"/>
              <a:cs typeface="Arial" panose="020B0604020202020204" pitchFamily="34" charset="0"/>
            </a:endParaRPr>
          </a:p>
          <a:p>
            <a:pPr>
              <a:spcBef>
                <a:spcPts val="450"/>
              </a:spcBef>
              <a:defRPr/>
            </a:pPr>
            <a:r>
              <a:rPr lang="en-GB" altLang="en-US" sz="900">
                <a:latin typeface="Arial" panose="020B0604020202020204" pitchFamily="34" charset="0"/>
                <a:ea typeface="Verdana" panose="020B0604030504040204" pitchFamily="34" charset="0"/>
                <a:cs typeface="Arial" panose="020B0604020202020204" pitchFamily="34" charset="0"/>
              </a:rPr>
              <a:t>Before lifting, ensure that the hoist is directly above the load and that it is slung evenly and correctly.</a:t>
            </a:r>
          </a:p>
          <a:p>
            <a:pPr>
              <a:spcBef>
                <a:spcPts val="450"/>
              </a:spcBef>
              <a:defRPr/>
            </a:pPr>
            <a:r>
              <a:rPr lang="en-GB" altLang="en-US" sz="900">
                <a:latin typeface="Arial" panose="020B0604020202020204" pitchFamily="34" charset="0"/>
                <a:ea typeface="Verdana" panose="020B0604030504040204" pitchFamily="34" charset="0"/>
                <a:cs typeface="Arial" panose="020B0604020202020204" pitchFamily="34" charset="0"/>
              </a:rPr>
              <a:t>Ensure that the load is free before attempting to lift.</a:t>
            </a:r>
          </a:p>
          <a:p>
            <a:pPr>
              <a:spcBef>
                <a:spcPts val="450"/>
              </a:spcBef>
              <a:defRPr/>
            </a:pPr>
            <a:r>
              <a:rPr lang="en-GB" altLang="en-US" sz="900">
                <a:latin typeface="Arial" panose="020B0604020202020204" pitchFamily="34" charset="0"/>
                <a:ea typeface="Verdana" panose="020B0604030504040204" pitchFamily="34" charset="0"/>
                <a:cs typeface="Arial" panose="020B0604020202020204" pitchFamily="34" charset="0"/>
              </a:rPr>
              <a:t>Ensure the path of the load and crane is clear of personnel, objects, and obstructions.</a:t>
            </a:r>
            <a:r>
              <a:rPr lang="en-GB" altLang="en-US" sz="900">
                <a:solidFill>
                  <a:srgbClr val="000000"/>
                </a:solidFill>
                <a:latin typeface="Arial" panose="020B0604020202020204" pitchFamily="34" charset="0"/>
                <a:ea typeface="Verdana" panose="020B0604030504040204" pitchFamily="34" charset="0"/>
                <a:cs typeface="Arial" panose="020B0604020202020204" pitchFamily="34" charset="0"/>
              </a:rPr>
              <a:t> </a:t>
            </a:r>
          </a:p>
          <a:p>
            <a:pPr>
              <a:spcBef>
                <a:spcPts val="450"/>
              </a:spcBef>
              <a:defRPr/>
            </a:pPr>
            <a:r>
              <a:rPr lang="en-GB" altLang="en-US" sz="900">
                <a:solidFill>
                  <a:srgbClr val="000000"/>
                </a:solidFill>
                <a:latin typeface="Arial" panose="020B0604020202020204" pitchFamily="34" charset="0"/>
                <a:ea typeface="Verdana" panose="020B0604030504040204" pitchFamily="34" charset="0"/>
                <a:cs typeface="Arial" panose="020B0604020202020204" pitchFamily="34" charset="0"/>
              </a:rPr>
              <a:t>Do not hoist or crane into the travel stops at full speed.</a:t>
            </a:r>
          </a:p>
          <a:p>
            <a:pPr>
              <a:spcBef>
                <a:spcPts val="450"/>
              </a:spcBef>
              <a:defRPr/>
            </a:pPr>
            <a:r>
              <a:rPr lang="en-GB" altLang="en-US" sz="900">
                <a:solidFill>
                  <a:srgbClr val="000000"/>
                </a:solidFill>
                <a:latin typeface="Arial" panose="020B0604020202020204" pitchFamily="34" charset="0"/>
                <a:ea typeface="Verdana" panose="020B0604030504040204" pitchFamily="34" charset="0"/>
                <a:cs typeface="Arial" panose="020B0604020202020204" pitchFamily="34" charset="0"/>
              </a:rPr>
              <a:t>Do not travel with a load dragging along the floor.</a:t>
            </a:r>
          </a:p>
          <a:p>
            <a:pPr>
              <a:spcBef>
                <a:spcPts val="450"/>
              </a:spcBef>
              <a:defRPr/>
            </a:pPr>
            <a:r>
              <a:rPr lang="en-GB" altLang="en-US" sz="900">
                <a:solidFill>
                  <a:srgbClr val="000000"/>
                </a:solidFill>
                <a:latin typeface="Arial" panose="020B0604020202020204" pitchFamily="34" charset="0"/>
                <a:ea typeface="Verdana" panose="020B0604030504040204" pitchFamily="34" charset="0"/>
                <a:cs typeface="Arial" panose="020B0604020202020204" pitchFamily="34" charset="0"/>
              </a:rPr>
              <a:t>Do not lower the hook so far as to allow the ropes to go slack. If this happens the operator should determine that the rope is properly wound on the drum before moving a load</a:t>
            </a:r>
          </a:p>
          <a:p>
            <a:pPr>
              <a:spcBef>
                <a:spcPts val="450"/>
              </a:spcBef>
              <a:defRPr/>
            </a:pPr>
            <a:r>
              <a:rPr lang="en-GB" altLang="en-US" sz="900">
                <a:solidFill>
                  <a:srgbClr val="000000"/>
                </a:solidFill>
                <a:latin typeface="Arial" panose="020B0604020202020204" pitchFamily="34" charset="0"/>
                <a:ea typeface="Verdana" panose="020B0604030504040204" pitchFamily="34" charset="0"/>
                <a:cs typeface="Arial" panose="020B0604020202020204" pitchFamily="34" charset="0"/>
              </a:rPr>
              <a:t>Never stand below the load or allow any other personnel to do so</a:t>
            </a:r>
          </a:p>
          <a:p>
            <a:pPr>
              <a:spcBef>
                <a:spcPts val="450"/>
              </a:spcBef>
              <a:defRPr/>
            </a:pPr>
            <a:r>
              <a:rPr lang="en-GB" altLang="en-US" sz="900">
                <a:latin typeface="Arial" panose="020B0604020202020204" pitchFamily="34" charset="0"/>
                <a:ea typeface="Verdana" panose="020B0604030504040204" pitchFamily="34" charset="0"/>
                <a:cs typeface="Arial" panose="020B0604020202020204" pitchFamily="34" charset="0"/>
              </a:rPr>
              <a:t>Hoist into the load at slow speeds, avoid snatching or sudden hoist movement. </a:t>
            </a:r>
          </a:p>
          <a:p>
            <a:pPr marL="0" indent="0">
              <a:buNone/>
            </a:pPr>
            <a:endParaRPr lang="en-GB"/>
          </a:p>
        </p:txBody>
      </p:sp>
      <p:pic>
        <p:nvPicPr>
          <p:cNvPr id="7" name="Content Placeholder 6"/>
          <p:cNvPicPr>
            <a:picLocks noGrp="1" noChangeAspect="1"/>
          </p:cNvPicPr>
          <p:nvPr>
            <p:ph sz="half" idx="2"/>
          </p:nvPr>
        </p:nvPicPr>
        <p:blipFill>
          <a:blip r:embed="rId2"/>
          <a:stretch>
            <a:fillRect/>
          </a:stretch>
        </p:blipFill>
        <p:spPr>
          <a:xfrm>
            <a:off x="5380222" y="1397103"/>
            <a:ext cx="3493311" cy="2078916"/>
          </a:xfrm>
          <a:prstGeom prst="rect">
            <a:avLst/>
          </a:prstGeom>
        </p:spPr>
      </p:pic>
      <p:sp>
        <p:nvSpPr>
          <p:cNvPr id="4" name="Title 3"/>
          <p:cNvSpPr>
            <a:spLocks noGrp="1"/>
          </p:cNvSpPr>
          <p:nvPr>
            <p:ph type="title"/>
          </p:nvPr>
        </p:nvSpPr>
        <p:spPr/>
        <p:txBody>
          <a:bodyPr/>
          <a:lstStyle/>
          <a:p>
            <a:r>
              <a:rPr lang="en-GB"/>
              <a:t>Gantry Cranes</a:t>
            </a:r>
          </a:p>
        </p:txBody>
      </p:sp>
      <p:sp>
        <p:nvSpPr>
          <p:cNvPr id="5" name="Content Placeholder 4"/>
          <p:cNvSpPr>
            <a:spLocks noGrp="1"/>
          </p:cNvSpPr>
          <p:nvPr>
            <p:ph sz="half" idx="13"/>
          </p:nvPr>
        </p:nvSpPr>
        <p:spPr>
          <a:xfrm>
            <a:off x="5250703" y="3788447"/>
            <a:ext cx="3752348" cy="1442580"/>
          </a:xfrm>
        </p:spPr>
        <p:txBody>
          <a:bodyPr>
            <a:normAutofit fontScale="77500" lnSpcReduction="20000"/>
          </a:bodyPr>
          <a:lstStyle/>
          <a:p>
            <a:pPr marL="0" indent="0">
              <a:buNone/>
              <a:defRPr/>
            </a:pPr>
            <a:r>
              <a:rPr lang="en-GB" b="1">
                <a:latin typeface="Arial" panose="020B0604020202020204" pitchFamily="34" charset="0"/>
                <a:cs typeface="Arial" panose="020B0604020202020204" pitchFamily="34" charset="0"/>
              </a:rPr>
              <a:t>Q. What should you check before you use the crane?</a:t>
            </a:r>
          </a:p>
          <a:p>
            <a:pPr marL="0" indent="0">
              <a:buNone/>
              <a:defRPr/>
            </a:pPr>
            <a:endParaRPr lang="en-GB" b="1">
              <a:latin typeface="Arial" panose="020B0604020202020204" pitchFamily="34" charset="0"/>
              <a:cs typeface="Arial" panose="020B0604020202020204" pitchFamily="34" charset="0"/>
            </a:endParaRPr>
          </a:p>
          <a:p>
            <a:pPr marL="0" indent="0">
              <a:buNone/>
              <a:defRPr/>
            </a:pPr>
            <a:r>
              <a:rPr lang="en-GB" b="1">
                <a:latin typeface="Arial" panose="020B0604020202020204" pitchFamily="34" charset="0"/>
                <a:cs typeface="Arial" panose="020B0604020202020204" pitchFamily="34" charset="0"/>
              </a:rPr>
              <a:t>Q. How and why should lifting accessories be stored?</a:t>
            </a:r>
          </a:p>
          <a:p>
            <a:pPr marL="0" indent="0">
              <a:buNone/>
              <a:defRPr/>
            </a:pPr>
            <a:endParaRPr lang="en-GB" b="1">
              <a:latin typeface="Arial" panose="020B0604020202020204" pitchFamily="34" charset="0"/>
              <a:cs typeface="Arial" panose="020B0604020202020204" pitchFamily="34" charset="0"/>
            </a:endParaRPr>
          </a:p>
          <a:p>
            <a:pPr marL="0" indent="0">
              <a:buNone/>
              <a:defRPr/>
            </a:pPr>
            <a:r>
              <a:rPr lang="en-GB" b="1">
                <a:latin typeface="Arial" panose="020B0604020202020204" pitchFamily="34" charset="0"/>
                <a:cs typeface="Arial" panose="020B0604020202020204" pitchFamily="34" charset="0"/>
              </a:rPr>
              <a:t>Q. Why should loads always be lifted vertically?</a:t>
            </a:r>
          </a:p>
          <a:p>
            <a:endParaRPr lang="en-GB"/>
          </a:p>
        </p:txBody>
      </p:sp>
      <p:sp>
        <p:nvSpPr>
          <p:cNvPr id="6" name="Date Placeholder 4"/>
          <p:cNvSpPr txBox="1">
            <a:spLocks/>
          </p:cNvSpPr>
          <p:nvPr/>
        </p:nvSpPr>
        <p:spPr>
          <a:xfrm>
            <a:off x="0" y="639783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06/06 </a:t>
            </a:r>
          </a:p>
        </p:txBody>
      </p:sp>
    </p:spTree>
    <p:extLst>
      <p:ext uri="{BB962C8B-B14F-4D97-AF65-F5344CB8AC3E}">
        <p14:creationId xmlns:p14="http://schemas.microsoft.com/office/powerpoint/2010/main" val="449107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spcBef>
                <a:spcPct val="50000"/>
              </a:spcBef>
              <a:buNone/>
            </a:pPr>
            <a:r>
              <a:rPr lang="en-GB" altLang="en-US" sz="1200">
                <a:latin typeface="Arial" panose="020B0604020202020204" pitchFamily="34" charset="0"/>
                <a:cs typeface="Arial" panose="020B0604020202020204" pitchFamily="34" charset="0"/>
              </a:rPr>
              <a:t>Cutting and welding must only be done by people who are trained, competent and authorised. </a:t>
            </a:r>
          </a:p>
          <a:p>
            <a:pPr marL="0" indent="0">
              <a:spcBef>
                <a:spcPct val="50000"/>
              </a:spcBef>
              <a:buNone/>
            </a:pPr>
            <a:r>
              <a:rPr lang="en-GB" altLang="en-US" sz="1200">
                <a:latin typeface="Arial" panose="020B0604020202020204" pitchFamily="34" charset="0"/>
                <a:cs typeface="Arial" panose="020B0604020202020204" pitchFamily="34" charset="0"/>
              </a:rPr>
              <a:t>Welding, burning and cutting can generate noxious fumes. If ventilation systems are available make sure that they are functioning and that you use them.</a:t>
            </a:r>
          </a:p>
          <a:p>
            <a:pPr>
              <a:spcBef>
                <a:spcPct val="50000"/>
              </a:spcBef>
              <a:buNone/>
            </a:pPr>
            <a:r>
              <a:rPr lang="en-GB" altLang="en-US" sz="1200" b="1" u="sng">
                <a:latin typeface="Arial" panose="020B0604020202020204" pitchFamily="34" charset="0"/>
                <a:cs typeface="Arial" panose="020B0604020202020204" pitchFamily="34" charset="0"/>
              </a:rPr>
              <a:t>Do’s &amp; Don’ts.</a:t>
            </a:r>
          </a:p>
          <a:p>
            <a:pPr>
              <a:spcBef>
                <a:spcPct val="50000"/>
              </a:spcBef>
              <a:buNone/>
            </a:pPr>
            <a:r>
              <a:rPr lang="en-GB" altLang="en-US" sz="1200">
                <a:latin typeface="Arial" panose="020B0604020202020204" pitchFamily="34" charset="0"/>
                <a:cs typeface="Arial" panose="020B0604020202020204" pitchFamily="34" charset="0"/>
              </a:rPr>
              <a:t>Do:</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Examine all equipment for damage or leaks</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Make sure flash back arrestors are fitted on gas bottles.</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Make sure you have the correct nozzles if you are using gas</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Have a fire extinguisher next to the work area</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Wear appropriate PPE</a:t>
            </a:r>
          </a:p>
          <a:p>
            <a:pPr>
              <a:spcBef>
                <a:spcPct val="50000"/>
              </a:spcBef>
              <a:buClr>
                <a:srgbClr val="33CC33"/>
              </a:buClr>
              <a:buFont typeface="Wingdings" panose="05000000000000000000" pitchFamily="2" charset="2"/>
              <a:buChar char="ü"/>
            </a:pPr>
            <a:r>
              <a:rPr lang="en-GB" altLang="en-US" sz="1200">
                <a:latin typeface="Arial" panose="020B0604020202020204" pitchFamily="34" charset="0"/>
                <a:cs typeface="Arial" panose="020B0604020202020204" pitchFamily="34" charset="0"/>
              </a:rPr>
              <a:t>Keep gas cylinders upright</a:t>
            </a:r>
          </a:p>
          <a:p>
            <a:pPr>
              <a:spcBef>
                <a:spcPct val="50000"/>
              </a:spcBef>
              <a:buNone/>
            </a:pPr>
            <a:r>
              <a:rPr lang="en-GB" altLang="en-US" sz="1200">
                <a:latin typeface="Arial" panose="020B0604020202020204" pitchFamily="34" charset="0"/>
                <a:cs typeface="Arial" panose="020B0604020202020204" pitchFamily="34" charset="0"/>
              </a:rPr>
              <a:t>Don’t:</a:t>
            </a:r>
          </a:p>
          <a:p>
            <a:pPr>
              <a:spcBef>
                <a:spcPct val="50000"/>
              </a:spcBef>
              <a:buClr>
                <a:srgbClr val="FF3300"/>
              </a:buClr>
              <a:buFont typeface="Webdings" panose="05030102010509060703" pitchFamily="18" charset="2"/>
              <a:buChar char="r"/>
            </a:pPr>
            <a:r>
              <a:rPr lang="en-GB" altLang="en-US" sz="1200">
                <a:latin typeface="Arial" panose="020B0604020202020204" pitchFamily="34" charset="0"/>
                <a:cs typeface="Arial" panose="020B0604020202020204" pitchFamily="34" charset="0"/>
              </a:rPr>
              <a:t>Work in poorly ventilated areas</a:t>
            </a:r>
          </a:p>
          <a:p>
            <a:pPr>
              <a:spcBef>
                <a:spcPct val="50000"/>
              </a:spcBef>
              <a:buClr>
                <a:srgbClr val="FF3300"/>
              </a:buClr>
              <a:buFont typeface="Webdings" panose="05030102010509060703" pitchFamily="18" charset="2"/>
              <a:buChar char="r"/>
            </a:pPr>
            <a:r>
              <a:rPr lang="en-GB" altLang="en-US" sz="1200">
                <a:latin typeface="Arial" panose="020B0604020202020204" pitchFamily="34" charset="0"/>
                <a:cs typeface="Arial" panose="020B0604020202020204" pitchFamily="34" charset="0"/>
              </a:rPr>
              <a:t>Work near items that could easily catch fire</a:t>
            </a:r>
          </a:p>
          <a:p>
            <a:pPr>
              <a:spcBef>
                <a:spcPct val="50000"/>
              </a:spcBef>
              <a:buClr>
                <a:srgbClr val="FF3300"/>
              </a:buClr>
              <a:buFont typeface="Webdings" panose="05030102010509060703" pitchFamily="18" charset="2"/>
              <a:buChar char="r"/>
            </a:pPr>
            <a:r>
              <a:rPr lang="en-GB" altLang="en-US" sz="1200">
                <a:latin typeface="Arial" panose="020B0604020202020204" pitchFamily="34" charset="0"/>
                <a:cs typeface="Arial" panose="020B0604020202020204" pitchFamily="34" charset="0"/>
              </a:rPr>
              <a:t>Leave the area without checking there is no risk of a fire developing. </a:t>
            </a:r>
          </a:p>
          <a:p>
            <a:endParaRPr lang="en-GB"/>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568825" y="1039115"/>
            <a:ext cx="4575175" cy="3431381"/>
          </a:xfrm>
        </p:spPr>
      </p:pic>
      <p:sp>
        <p:nvSpPr>
          <p:cNvPr id="4" name="Title 3"/>
          <p:cNvSpPr>
            <a:spLocks noGrp="1"/>
          </p:cNvSpPr>
          <p:nvPr>
            <p:ph type="title"/>
          </p:nvPr>
        </p:nvSpPr>
        <p:spPr/>
        <p:txBody>
          <a:bodyPr/>
          <a:lstStyle/>
          <a:p>
            <a:r>
              <a:rPr lang="en-GB"/>
              <a:t>Cutting &amp; Welding</a:t>
            </a:r>
          </a:p>
        </p:txBody>
      </p:sp>
      <p:sp>
        <p:nvSpPr>
          <p:cNvPr id="5" name="Content Placeholder 4"/>
          <p:cNvSpPr>
            <a:spLocks noGrp="1"/>
          </p:cNvSpPr>
          <p:nvPr>
            <p:ph sz="half" idx="13"/>
          </p:nvPr>
        </p:nvSpPr>
        <p:spPr>
          <a:xfrm>
            <a:off x="4581938" y="4470496"/>
            <a:ext cx="4572000" cy="1820576"/>
          </a:xfrm>
        </p:spPr>
        <p:txBody>
          <a:bodyPr/>
          <a:lstStyle/>
          <a:p>
            <a:pPr marL="0" indent="0">
              <a:spcBef>
                <a:spcPct val="50000"/>
              </a:spcBef>
              <a:buNone/>
            </a:pPr>
            <a:r>
              <a:rPr lang="en-GB" altLang="en-US" sz="1400" b="1">
                <a:latin typeface="Arial" panose="020B0604020202020204" pitchFamily="34" charset="0"/>
                <a:cs typeface="Arial" panose="020B0604020202020204" pitchFamily="34" charset="0"/>
              </a:rPr>
              <a:t>Q. When should you use a ventilation system?</a:t>
            </a:r>
          </a:p>
          <a:p>
            <a:pPr marL="0" indent="0">
              <a:spcBef>
                <a:spcPct val="50000"/>
              </a:spcBef>
              <a:buNone/>
            </a:pPr>
            <a:r>
              <a:rPr lang="en-GB" altLang="en-US" sz="1400" b="1">
                <a:latin typeface="Arial" panose="020B0604020202020204" pitchFamily="34" charset="0"/>
                <a:cs typeface="Arial" panose="020B0604020202020204" pitchFamily="34" charset="0"/>
              </a:rPr>
              <a:t>Q. Where should a fire extinguisher be located?</a:t>
            </a:r>
          </a:p>
          <a:p>
            <a:pPr marL="0" indent="0">
              <a:spcBef>
                <a:spcPct val="50000"/>
              </a:spcBef>
              <a:buNone/>
            </a:pPr>
            <a:r>
              <a:rPr lang="en-GB" altLang="en-US" sz="1400" b="1">
                <a:latin typeface="Arial" panose="020B0604020202020204" pitchFamily="34" charset="0"/>
                <a:cs typeface="Arial" panose="020B0604020202020204" pitchFamily="34" charset="0"/>
              </a:rPr>
              <a:t>Q. How long must you wait to check an area after finishing work?</a:t>
            </a:r>
          </a:p>
          <a:p>
            <a:endParaRPr lang="en-GB"/>
          </a:p>
        </p:txBody>
      </p:sp>
      <p:sp>
        <p:nvSpPr>
          <p:cNvPr id="6" name="Date Placeholder 4"/>
          <p:cNvSpPr txBox="1">
            <a:spLocks/>
          </p:cNvSpPr>
          <p:nvPr/>
        </p:nvSpPr>
        <p:spPr>
          <a:xfrm>
            <a:off x="11430" y="638135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06/07  </a:t>
            </a:r>
          </a:p>
        </p:txBody>
      </p:sp>
    </p:spTree>
    <p:extLst>
      <p:ext uri="{BB962C8B-B14F-4D97-AF65-F5344CB8AC3E}">
        <p14:creationId xmlns:p14="http://schemas.microsoft.com/office/powerpoint/2010/main" val="12686659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0" indent="0">
              <a:buNone/>
            </a:pPr>
            <a:r>
              <a:rPr lang="en-GB" altLang="en-US">
                <a:latin typeface="Arial" panose="020B0604020202020204" pitchFamily="34" charset="0"/>
                <a:cs typeface="Arial" panose="020B0604020202020204" pitchFamily="34" charset="0"/>
              </a:rPr>
              <a:t> </a:t>
            </a:r>
            <a:r>
              <a:rPr lang="en-GB" altLang="en-US" sz="1050">
                <a:latin typeface="Arial" panose="020B0604020202020204" pitchFamily="34" charset="0"/>
                <a:cs typeface="Arial" panose="020B0604020202020204" pitchFamily="34" charset="0"/>
              </a:rPr>
              <a:t>Every year people are killed whilst unloading or loading wagons and other vehicles.</a:t>
            </a:r>
          </a:p>
          <a:p>
            <a:pPr marL="0" indent="0">
              <a:buNone/>
            </a:pPr>
            <a:r>
              <a:rPr lang="en-GB" altLang="en-US" sz="1050">
                <a:latin typeface="Arial" panose="020B0604020202020204" pitchFamily="34" charset="0"/>
                <a:cs typeface="Arial" panose="020B0604020202020204" pitchFamily="34" charset="0"/>
              </a:rPr>
              <a:t>Always follow the Five Rules for safe loading/unloading:</a:t>
            </a:r>
          </a:p>
          <a:p>
            <a:pPr>
              <a:buFont typeface="+mj-lt"/>
              <a:buAutoNum type="arabicPeriod"/>
            </a:pPr>
            <a:r>
              <a:rPr lang="en-GB" altLang="en-US" sz="1050">
                <a:latin typeface="Arial" panose="020B0604020202020204" pitchFamily="34" charset="0"/>
                <a:cs typeface="Arial" panose="020B0604020202020204" pitchFamily="34" charset="0"/>
              </a:rPr>
              <a:t>Only load/unload wagons on firm, level ground</a:t>
            </a:r>
          </a:p>
          <a:p>
            <a:pPr>
              <a:buFont typeface="+mj-lt"/>
              <a:buAutoNum type="arabicPeriod"/>
            </a:pPr>
            <a:r>
              <a:rPr lang="en-GB" altLang="en-US" sz="1050">
                <a:latin typeface="Arial" panose="020B0604020202020204" pitchFamily="34" charset="0"/>
                <a:cs typeface="Arial" panose="020B0604020202020204" pitchFamily="34" charset="0"/>
              </a:rPr>
              <a:t>Check the load before driver removes/places straps, are all items chocked, is anything likely to fall?  </a:t>
            </a:r>
          </a:p>
          <a:p>
            <a:pPr>
              <a:buFont typeface="+mj-lt"/>
              <a:buAutoNum type="arabicPeriod"/>
            </a:pPr>
            <a:r>
              <a:rPr lang="en-GB" altLang="en-US" sz="1050">
                <a:latin typeface="Arial" panose="020B0604020202020204" pitchFamily="34" charset="0"/>
                <a:cs typeface="Arial" panose="020B0604020202020204" pitchFamily="34" charset="0"/>
              </a:rPr>
              <a:t>If items require extra chocks, do this before the driver removes the straps. </a:t>
            </a:r>
          </a:p>
          <a:p>
            <a:pPr>
              <a:buFont typeface="+mj-lt"/>
              <a:buAutoNum type="arabicPeriod"/>
            </a:pPr>
            <a:r>
              <a:rPr lang="en-GB" altLang="en-US" sz="1050">
                <a:latin typeface="Arial" panose="020B0604020202020204" pitchFamily="34" charset="0"/>
                <a:cs typeface="Arial" panose="020B0604020202020204" pitchFamily="34" charset="0"/>
              </a:rPr>
              <a:t>Keep the area around the vehicle clear of obstructions (People &amp; Vehicles) during loading/unloading.</a:t>
            </a:r>
          </a:p>
          <a:p>
            <a:pPr>
              <a:buFont typeface="+mj-lt"/>
              <a:buAutoNum type="arabicPeriod"/>
            </a:pPr>
            <a:r>
              <a:rPr lang="en-GB" altLang="en-US" sz="1050">
                <a:latin typeface="Arial" panose="020B0604020202020204" pitchFamily="34" charset="0"/>
                <a:cs typeface="Arial" panose="020B0604020202020204" pitchFamily="34" charset="0"/>
              </a:rPr>
              <a:t>If the load has moved during transport and you are unsure as to the safest way to unload it, ask for advice from your supervisor. Think about where you will place the load. Is it safe &amp; accessible?</a:t>
            </a:r>
          </a:p>
          <a:p>
            <a:pPr marL="0" indent="0">
              <a:buNone/>
            </a:pPr>
            <a:r>
              <a:rPr lang="en-GB" altLang="en-US" sz="1050">
                <a:latin typeface="Arial" panose="020B0604020202020204" pitchFamily="34" charset="0"/>
                <a:cs typeface="Arial" panose="020B0604020202020204" pitchFamily="34" charset="0"/>
              </a:rPr>
              <a:t>Never access the back of a wagon unless appropriate measures to prevent falls are in place.</a:t>
            </a:r>
          </a:p>
          <a:p>
            <a:pPr marL="0" indent="0">
              <a:buNone/>
            </a:pPr>
            <a:r>
              <a:rPr lang="en-GB" altLang="en-US" sz="1050">
                <a:latin typeface="Arial" panose="020B0604020202020204" pitchFamily="34" charset="0"/>
                <a:cs typeface="Arial" panose="020B0604020202020204" pitchFamily="34" charset="0"/>
              </a:rPr>
              <a:t>Remember that the person unloading the wagon may not have the equipment you do, always consider how a load will be unloaded when you are loading it</a:t>
            </a:r>
          </a:p>
          <a:p>
            <a:pPr marL="0" indent="0">
              <a:buNone/>
            </a:pPr>
            <a:r>
              <a:rPr lang="en-GB" altLang="en-US" sz="1050">
                <a:latin typeface="Arial" panose="020B0604020202020204" pitchFamily="34" charset="0"/>
                <a:cs typeface="Arial" panose="020B0604020202020204" pitchFamily="34" charset="0"/>
              </a:rPr>
              <a:t>Only climb onto/off a wagon using designated access/egress routes (wheels and tow bars </a:t>
            </a:r>
            <a:r>
              <a:rPr lang="en-GB" altLang="en-US" sz="1050" b="1">
                <a:latin typeface="Arial" panose="020B0604020202020204" pitchFamily="34" charset="0"/>
                <a:cs typeface="Arial" panose="020B0604020202020204" pitchFamily="34" charset="0"/>
              </a:rPr>
              <a:t>are not</a:t>
            </a:r>
            <a:r>
              <a:rPr lang="en-GB" altLang="en-US" sz="1050">
                <a:latin typeface="Arial" panose="020B0604020202020204" pitchFamily="34" charset="0"/>
                <a:cs typeface="Arial" panose="020B0604020202020204" pitchFamily="34" charset="0"/>
              </a:rPr>
              <a:t> designated routes)</a:t>
            </a:r>
          </a:p>
          <a:p>
            <a:pPr marL="0" indent="0">
              <a:buNone/>
            </a:pPr>
            <a:r>
              <a:rPr lang="en-GB" altLang="en-US" sz="1050">
                <a:latin typeface="Arial" panose="020B0604020202020204" pitchFamily="34" charset="0"/>
                <a:cs typeface="Arial" panose="020B0604020202020204" pitchFamily="34" charset="0"/>
              </a:rPr>
              <a:t>Never stand on the back of a wagon whilst the load is being moved if there is a risk the load could knock you off or move suddenly and trap you.</a:t>
            </a:r>
          </a:p>
          <a:p>
            <a:pPr marL="0" indent="0">
              <a:buNone/>
            </a:pPr>
            <a:r>
              <a:rPr lang="en-GB" altLang="en-US" sz="1050">
                <a:latin typeface="Arial" panose="020B0604020202020204" pitchFamily="34" charset="0"/>
                <a:cs typeface="Arial" panose="020B0604020202020204" pitchFamily="34" charset="0"/>
              </a:rPr>
              <a:t>Only climb onto a wagon if you are sure it safe to do so (Have you checked the load is secure?). Think about whether you have to climb up at all!</a:t>
            </a:r>
          </a:p>
          <a:p>
            <a:pPr>
              <a:buNone/>
            </a:pPr>
            <a:endParaRPr lang="en-GB" altLang="en-US" sz="1050"/>
          </a:p>
          <a:p>
            <a:endParaRPr lang="en-GB" altLang="en-US" sz="1050">
              <a:cs typeface="Times New Roman" panose="02020603050405020304" pitchFamily="18" charset="0"/>
            </a:endParaRPr>
          </a:p>
          <a:p>
            <a:endParaRPr lang="en-GB" altLang="en-US" sz="1050"/>
          </a:p>
          <a:p>
            <a:endParaRPr lang="en-GB" altLang="en-US" sz="1050">
              <a:cs typeface="Times New Roman" panose="02020603050405020304" pitchFamily="18" charset="0"/>
            </a:endParaRPr>
          </a:p>
          <a:p>
            <a:pPr>
              <a:spcBef>
                <a:spcPct val="50000"/>
              </a:spcBef>
            </a:pPr>
            <a:endParaRPr lang="en-GB" altLang="en-US" sz="1050"/>
          </a:p>
        </p:txBody>
      </p:sp>
      <p:sp>
        <p:nvSpPr>
          <p:cNvPr id="5" name="Content Placeholder 4"/>
          <p:cNvSpPr>
            <a:spLocks noGrp="1"/>
          </p:cNvSpPr>
          <p:nvPr>
            <p:ph sz="half" idx="2"/>
          </p:nvPr>
        </p:nvSpPr>
        <p:spPr>
          <a:xfrm>
            <a:off x="4854193" y="3212073"/>
            <a:ext cx="4006121" cy="1491733"/>
          </a:xfrm>
        </p:spPr>
        <p:txBody>
          <a:bodyPr>
            <a:normAutofit/>
          </a:bodyPr>
          <a:lstStyle/>
          <a:p>
            <a:pPr marL="0" indent="0">
              <a:spcBef>
                <a:spcPct val="50000"/>
              </a:spcBef>
              <a:buNone/>
            </a:pPr>
            <a:r>
              <a:rPr lang="en-GB" altLang="en-US" sz="1400" b="1">
                <a:latin typeface="Arial" panose="020B0604020202020204" pitchFamily="34" charset="0"/>
                <a:cs typeface="Arial" panose="020B0604020202020204" pitchFamily="34" charset="0"/>
              </a:rPr>
              <a:t>Q. What should be safe and accessible?</a:t>
            </a:r>
          </a:p>
          <a:p>
            <a:pPr marL="0" indent="0">
              <a:spcBef>
                <a:spcPct val="50000"/>
              </a:spcBef>
              <a:buNone/>
            </a:pPr>
            <a:r>
              <a:rPr lang="en-GB" altLang="en-US" sz="1400" b="1">
                <a:latin typeface="Arial" panose="020B0604020202020204" pitchFamily="34" charset="0"/>
                <a:cs typeface="Arial" panose="020B0604020202020204" pitchFamily="34" charset="0"/>
              </a:rPr>
              <a:t>Q. What must you do before the driver removes the strops?</a:t>
            </a:r>
          </a:p>
          <a:p>
            <a:pPr marL="0" indent="0">
              <a:spcBef>
                <a:spcPct val="50000"/>
              </a:spcBef>
              <a:buNone/>
            </a:pPr>
            <a:r>
              <a:rPr lang="en-GB" altLang="en-US" sz="1400" b="1">
                <a:latin typeface="Arial" panose="020B0604020202020204" pitchFamily="34" charset="0"/>
                <a:cs typeface="Arial" panose="020B0604020202020204" pitchFamily="34" charset="0"/>
              </a:rPr>
              <a:t>Q. How should you climb onto a wagon?</a:t>
            </a:r>
          </a:p>
        </p:txBody>
      </p:sp>
      <p:sp>
        <p:nvSpPr>
          <p:cNvPr id="4" name="Title 3"/>
          <p:cNvSpPr>
            <a:spLocks noGrp="1"/>
          </p:cNvSpPr>
          <p:nvPr>
            <p:ph type="title"/>
          </p:nvPr>
        </p:nvSpPr>
        <p:spPr/>
        <p:txBody>
          <a:bodyPr/>
          <a:lstStyle/>
          <a:p>
            <a:r>
              <a:rPr lang="en-GB"/>
              <a:t>Loading &amp; Unloading Equipment</a:t>
            </a:r>
          </a:p>
        </p:txBody>
      </p:sp>
      <p:sp>
        <p:nvSpPr>
          <p:cNvPr id="6" name="Date Placeholder 4"/>
          <p:cNvSpPr txBox="1">
            <a:spLocks/>
          </p:cNvSpPr>
          <p:nvPr/>
        </p:nvSpPr>
        <p:spPr>
          <a:xfrm>
            <a:off x="0" y="638135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06/08  </a:t>
            </a:r>
          </a:p>
        </p:txBody>
      </p:sp>
      <p:pic>
        <p:nvPicPr>
          <p:cNvPr id="8" name="Picture 7" descr="loading a wagon ya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193" y="1078755"/>
            <a:ext cx="4006121" cy="182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45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None/>
            </a:pPr>
            <a:endParaRPr lang="en-GB" altLang="en-US" sz="1050"/>
          </a:p>
          <a:p>
            <a:endParaRPr lang="en-GB" altLang="en-US" sz="1050">
              <a:cs typeface="Times New Roman" panose="02020603050405020304" pitchFamily="18" charset="0"/>
            </a:endParaRPr>
          </a:p>
          <a:p>
            <a:endParaRPr lang="en-GB" altLang="en-US" sz="1050"/>
          </a:p>
          <a:p>
            <a:endParaRPr lang="en-GB" altLang="en-US" sz="1050">
              <a:cs typeface="Times New Roman" panose="02020603050405020304" pitchFamily="18" charset="0"/>
            </a:endParaRPr>
          </a:p>
          <a:p>
            <a:pPr>
              <a:spcBef>
                <a:spcPct val="50000"/>
              </a:spcBef>
            </a:pPr>
            <a:endParaRPr lang="en-GB" altLang="en-US" sz="1050"/>
          </a:p>
        </p:txBody>
      </p:sp>
      <p:sp>
        <p:nvSpPr>
          <p:cNvPr id="5" name="Content Placeholder 4"/>
          <p:cNvSpPr>
            <a:spLocks noGrp="1"/>
          </p:cNvSpPr>
          <p:nvPr>
            <p:ph sz="half" idx="2"/>
          </p:nvPr>
        </p:nvSpPr>
        <p:spPr/>
        <p:txBody>
          <a:bodyPr/>
          <a:lstStyle/>
          <a:p>
            <a:pPr>
              <a:spcBef>
                <a:spcPct val="50000"/>
              </a:spcBef>
            </a:pPr>
            <a:r>
              <a:rPr lang="en-GB" altLang="en-US" b="1"/>
              <a:t>Q</a:t>
            </a:r>
          </a:p>
        </p:txBody>
      </p:sp>
      <p:sp>
        <p:nvSpPr>
          <p:cNvPr id="4" name="Title 3"/>
          <p:cNvSpPr>
            <a:spLocks noGrp="1"/>
          </p:cNvSpPr>
          <p:nvPr>
            <p:ph type="title"/>
          </p:nvPr>
        </p:nvSpPr>
        <p:spPr/>
        <p:txBody>
          <a:bodyPr/>
          <a:lstStyle/>
          <a:p>
            <a:r>
              <a:rPr lang="en-GB"/>
              <a:t>Machine Guarding</a:t>
            </a:r>
          </a:p>
        </p:txBody>
      </p:sp>
      <p:sp>
        <p:nvSpPr>
          <p:cNvPr id="7" name="Content Placeholder 6"/>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06/09  </a:t>
            </a:r>
          </a:p>
        </p:txBody>
      </p:sp>
    </p:spTree>
    <p:extLst>
      <p:ext uri="{BB962C8B-B14F-4D97-AF65-F5344CB8AC3E}">
        <p14:creationId xmlns:p14="http://schemas.microsoft.com/office/powerpoint/2010/main" val="185182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None/>
            </a:pPr>
            <a:endParaRPr lang="en-GB" altLang="en-US" sz="1050"/>
          </a:p>
          <a:p>
            <a:endParaRPr lang="en-GB" altLang="en-US" sz="1050">
              <a:cs typeface="Times New Roman" panose="02020603050405020304" pitchFamily="18" charset="0"/>
            </a:endParaRPr>
          </a:p>
          <a:p>
            <a:endParaRPr lang="en-GB" altLang="en-US" sz="1050"/>
          </a:p>
          <a:p>
            <a:endParaRPr lang="en-GB" altLang="en-US" sz="1050">
              <a:cs typeface="Times New Roman" panose="02020603050405020304" pitchFamily="18" charset="0"/>
            </a:endParaRPr>
          </a:p>
          <a:p>
            <a:pPr>
              <a:spcBef>
                <a:spcPct val="50000"/>
              </a:spcBef>
            </a:pPr>
            <a:endParaRPr lang="en-GB" altLang="en-US" sz="1050"/>
          </a:p>
        </p:txBody>
      </p:sp>
      <p:sp>
        <p:nvSpPr>
          <p:cNvPr id="5" name="Content Placeholder 4"/>
          <p:cNvSpPr>
            <a:spLocks noGrp="1"/>
          </p:cNvSpPr>
          <p:nvPr>
            <p:ph sz="half" idx="2"/>
          </p:nvPr>
        </p:nvSpPr>
        <p:spPr/>
        <p:txBody>
          <a:bodyPr/>
          <a:lstStyle/>
          <a:p>
            <a:pPr>
              <a:spcBef>
                <a:spcPct val="50000"/>
              </a:spcBef>
            </a:pPr>
            <a:r>
              <a:rPr lang="en-GB" altLang="en-US" b="1"/>
              <a:t>Q</a:t>
            </a:r>
          </a:p>
        </p:txBody>
      </p:sp>
      <p:sp>
        <p:nvSpPr>
          <p:cNvPr id="4" name="Title 3"/>
          <p:cNvSpPr>
            <a:spLocks noGrp="1"/>
          </p:cNvSpPr>
          <p:nvPr>
            <p:ph type="title"/>
          </p:nvPr>
        </p:nvSpPr>
        <p:spPr/>
        <p:txBody>
          <a:bodyPr/>
          <a:lstStyle/>
          <a:p>
            <a:r>
              <a:rPr lang="en-GB"/>
              <a:t>Dust</a:t>
            </a:r>
          </a:p>
        </p:txBody>
      </p:sp>
      <p:sp>
        <p:nvSpPr>
          <p:cNvPr id="7" name="Content Placeholder 6"/>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06/10  </a:t>
            </a:r>
          </a:p>
        </p:txBody>
      </p:sp>
    </p:spTree>
    <p:extLst>
      <p:ext uri="{BB962C8B-B14F-4D97-AF65-F5344CB8AC3E}">
        <p14:creationId xmlns:p14="http://schemas.microsoft.com/office/powerpoint/2010/main" val="35807931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fontScale="92500"/>
          </a:bodyPr>
          <a:lstStyle/>
          <a:p>
            <a:pPr marL="0" indent="0">
              <a:buNone/>
            </a:pPr>
            <a:r>
              <a:rPr lang="en-GB" sz="1200">
                <a:latin typeface="Arial" panose="020B0604020202020204" pitchFamily="34" charset="0"/>
                <a:cs typeface="Arial" panose="020B0604020202020204" pitchFamily="34" charset="0"/>
              </a:rPr>
              <a:t>There are lots of things in an office that can cause fires (electrical equipment) &amp; offices are also full of things that burn really easily (paper). Imagine if there was a fire in your office, all of your paper records lost, your computers damaged beyond use, maybe your electronic records unrecoverable. Do you think your company could survive if all of this was lost?</a:t>
            </a:r>
          </a:p>
          <a:p>
            <a:pPr marL="0" indent="0">
              <a:buNone/>
            </a:pPr>
            <a:r>
              <a:rPr lang="en-GB" sz="1200">
                <a:latin typeface="Arial" panose="020B0604020202020204" pitchFamily="34" charset="0"/>
                <a:cs typeface="Arial" panose="020B0604020202020204" pitchFamily="34" charset="0"/>
              </a:rPr>
              <a:t>There are some simple things we can all do to help minimise the risk of fires starting:</a:t>
            </a:r>
          </a:p>
          <a:p>
            <a:r>
              <a:rPr lang="en-GB" sz="1200">
                <a:latin typeface="Arial" panose="020B0604020202020204" pitchFamily="34" charset="0"/>
                <a:cs typeface="Arial" panose="020B0604020202020204" pitchFamily="34" charset="0"/>
              </a:rPr>
              <a:t>Make sure your electrical equipment is safe – has it been PAT tested, are the leads damaged, does it work properly, if there is a fan can air get to it easily or is your paper piled on top of it?</a:t>
            </a:r>
          </a:p>
          <a:p>
            <a:r>
              <a:rPr lang="en-GB" sz="1200">
                <a:latin typeface="Arial" panose="020B0604020202020204" pitchFamily="34" charset="0"/>
                <a:cs typeface="Arial" panose="020B0604020202020204" pitchFamily="34" charset="0"/>
              </a:rPr>
              <a:t>Don’t leave clothes hanging over radiators overnight</a:t>
            </a:r>
          </a:p>
          <a:p>
            <a:r>
              <a:rPr lang="en-GB" sz="1200">
                <a:latin typeface="Arial" panose="020B0604020202020204" pitchFamily="34" charset="0"/>
                <a:cs typeface="Arial" panose="020B0604020202020204" pitchFamily="34" charset="0"/>
              </a:rPr>
              <a:t>Turn equipment off when it isn’t being used, especially over the weekends/over night.</a:t>
            </a:r>
          </a:p>
          <a:p>
            <a:r>
              <a:rPr lang="en-GB" sz="1200">
                <a:latin typeface="Arial" panose="020B0604020202020204" pitchFamily="34" charset="0"/>
                <a:cs typeface="Arial" panose="020B0604020202020204" pitchFamily="34" charset="0"/>
              </a:rPr>
              <a:t>Look at what you have stored in your office – minimise piles of paper and other flammable things (like PPE), make sure they are not stored against electrical equipment.</a:t>
            </a:r>
          </a:p>
          <a:p>
            <a:r>
              <a:rPr lang="en-GB" sz="1200">
                <a:latin typeface="Arial" panose="020B0604020202020204" pitchFamily="34" charset="0"/>
                <a:cs typeface="Arial" panose="020B0604020202020204" pitchFamily="34" charset="0"/>
              </a:rPr>
              <a:t>Make sure you know where your closest fire exit is. Do you know how to operate all the fire doors?</a:t>
            </a:r>
          </a:p>
          <a:p>
            <a:r>
              <a:rPr lang="en-GB" sz="1200">
                <a:latin typeface="Arial" panose="020B0604020202020204" pitchFamily="34" charset="0"/>
                <a:cs typeface="Arial" panose="020B0604020202020204" pitchFamily="34" charset="0"/>
              </a:rPr>
              <a:t>If you notice a fire exit is blocked then try to clear it! If you can’t clear it yourself, or even if you have tidied everything away then tell your office fire warden so they can keep an eye on it.</a:t>
            </a:r>
          </a:p>
          <a:p>
            <a:r>
              <a:rPr lang="en-GB" sz="1200">
                <a:latin typeface="Arial" panose="020B0604020202020204" pitchFamily="34" charset="0"/>
                <a:cs typeface="Arial" panose="020B0604020202020204" pitchFamily="34" charset="0"/>
              </a:rPr>
              <a:t>Make sure any visitors are escorted if an alarm goes off.</a:t>
            </a:r>
          </a:p>
          <a:p>
            <a:r>
              <a:rPr lang="en-GB" sz="1200">
                <a:latin typeface="Arial" panose="020B0604020202020204" pitchFamily="34" charset="0"/>
                <a:cs typeface="Arial" panose="020B0604020202020204" pitchFamily="34" charset="0"/>
              </a:rPr>
              <a:t>If you smoke make sure you extinguish your cigarette completely.</a:t>
            </a:r>
          </a:p>
          <a:p>
            <a:endParaRPr lang="en-GB" sz="1200"/>
          </a:p>
          <a:p>
            <a:endParaRPr lang="en-GB" sz="1200"/>
          </a:p>
        </p:txBody>
      </p:sp>
      <p:sp>
        <p:nvSpPr>
          <p:cNvPr id="8" name="Content Placeholder 7"/>
          <p:cNvSpPr>
            <a:spLocks noGrp="1"/>
          </p:cNvSpPr>
          <p:nvPr>
            <p:ph sz="half" idx="2"/>
          </p:nvPr>
        </p:nvSpPr>
        <p:spPr>
          <a:xfrm>
            <a:off x="4569015" y="897240"/>
            <a:ext cx="4574985" cy="5960760"/>
          </a:xfrm>
        </p:spPr>
        <p:txBody>
          <a:bodyPr>
            <a:normAutofit/>
          </a:bodyPr>
          <a:lstStyle/>
          <a:p>
            <a:r>
              <a:rPr lang="en-GB" sz="1100">
                <a:latin typeface="Arial" panose="020B0604020202020204" pitchFamily="34" charset="0"/>
                <a:cs typeface="Arial" panose="020B0604020202020204" pitchFamily="34" charset="0"/>
              </a:rPr>
              <a:t>If there are any chemicals stored in your office it is important to think about how &amp; where they are stored. Aerosol cans can explode if they get hot – do you have any cans of furniture polish or air freshener in your office? Where are they stored? What other flammable things (paper towels, cleaning clothes, other cleaning chemicals) are stored with them</a:t>
            </a:r>
          </a:p>
          <a:p>
            <a:r>
              <a:rPr lang="en-GB" sz="1100">
                <a:latin typeface="Arial" panose="020B0604020202020204" pitchFamily="34" charset="0"/>
                <a:cs typeface="Arial" panose="020B0604020202020204" pitchFamily="34" charset="0"/>
              </a:rPr>
              <a:t>Another common cause of office fires is arson. What can you do to help minimise the risk of arson at your office? Who would you tell if you saw someone acting suspiciously? Who would you contacted if you noticed the gates/doors had been left open at the end of the day?</a:t>
            </a:r>
          </a:p>
        </p:txBody>
      </p:sp>
      <p:sp>
        <p:nvSpPr>
          <p:cNvPr id="4" name="Title 3"/>
          <p:cNvSpPr>
            <a:spLocks noGrp="1"/>
          </p:cNvSpPr>
          <p:nvPr>
            <p:ph type="title"/>
          </p:nvPr>
        </p:nvSpPr>
        <p:spPr/>
        <p:txBody>
          <a:bodyPr/>
          <a:lstStyle/>
          <a:p>
            <a:r>
              <a:rPr lang="en-GB"/>
              <a:t>Fire Safety</a:t>
            </a:r>
          </a:p>
        </p:txBody>
      </p:sp>
      <p:sp>
        <p:nvSpPr>
          <p:cNvPr id="9" name="Content Placeholder 8"/>
          <p:cNvSpPr>
            <a:spLocks noGrp="1"/>
          </p:cNvSpPr>
          <p:nvPr>
            <p:ph sz="half" idx="13"/>
          </p:nvPr>
        </p:nvSpPr>
        <p:spPr>
          <a:xfrm>
            <a:off x="4556093" y="3167380"/>
            <a:ext cx="4572000" cy="1587036"/>
          </a:xfrm>
        </p:spPr>
        <p:txBody>
          <a:bodyPr/>
          <a:lstStyle/>
          <a:p>
            <a:pPr marL="0" indent="0" algn="ctr">
              <a:buNone/>
            </a:pPr>
            <a:r>
              <a:rPr lang="en-GB" sz="1200" b="1">
                <a:latin typeface="Arial" panose="020B0604020202020204" pitchFamily="34" charset="0"/>
                <a:cs typeface="Arial" panose="020B0604020202020204" pitchFamily="34" charset="0"/>
              </a:rPr>
              <a:t>It has been estimated that each fire in a commercial building costs approximately </a:t>
            </a:r>
            <a:r>
              <a:rPr lang="en-GB" sz="1200" b="1">
                <a:solidFill>
                  <a:srgbClr val="FF0000"/>
                </a:solidFill>
                <a:latin typeface="Arial" panose="020B0604020202020204" pitchFamily="34" charset="0"/>
                <a:cs typeface="Arial" panose="020B0604020202020204" pitchFamily="34" charset="0"/>
              </a:rPr>
              <a:t>£75,000</a:t>
            </a:r>
            <a:r>
              <a:rPr lang="en-GB" sz="1200" b="1">
                <a:latin typeface="Arial" panose="020B0604020202020204" pitchFamily="34" charset="0"/>
                <a:cs typeface="Arial" panose="020B0604020202020204" pitchFamily="34" charset="0"/>
              </a:rPr>
              <a:t>. This includes property damage &amp; down time to the business. On average businesses have to close for 6 weeks to recover/rebuild after a fire.</a:t>
            </a:r>
          </a:p>
        </p:txBody>
      </p:sp>
      <p:sp>
        <p:nvSpPr>
          <p:cNvPr id="6"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07/01 </a:t>
            </a:r>
          </a:p>
        </p:txBody>
      </p:sp>
      <p:pic>
        <p:nvPicPr>
          <p:cNvPr id="2" name="Picture 1"/>
          <p:cNvPicPr>
            <a:picLocks noChangeAspect="1"/>
          </p:cNvPicPr>
          <p:nvPr/>
        </p:nvPicPr>
        <p:blipFill rotWithShape="1">
          <a:blip r:embed="rId2"/>
          <a:srcRect l="8095" t="12540" r="8334" b="13810"/>
          <a:stretch/>
        </p:blipFill>
        <p:spPr>
          <a:xfrm>
            <a:off x="5480148" y="4353386"/>
            <a:ext cx="2732977" cy="1806411"/>
          </a:xfrm>
          <a:prstGeom prst="rect">
            <a:avLst/>
          </a:prstGeom>
        </p:spPr>
      </p:pic>
    </p:spTree>
    <p:extLst>
      <p:ext uri="{BB962C8B-B14F-4D97-AF65-F5344CB8AC3E}">
        <p14:creationId xmlns:p14="http://schemas.microsoft.com/office/powerpoint/2010/main" val="420635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879600"/>
            <a:ext cx="4559300" cy="3419475"/>
          </a:xfrm>
        </p:spPr>
      </p:pic>
      <p:sp>
        <p:nvSpPr>
          <p:cNvPr id="2" name="Content Placeholder 1"/>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a:t>Accident &amp; Near Miss Reporting</a:t>
            </a:r>
          </a:p>
        </p:txBody>
      </p:sp>
      <p:sp>
        <p:nvSpPr>
          <p:cNvPr id="8" name="Content Placeholder 7"/>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a:t>Tool Box Talk No:  07/02</a:t>
            </a:r>
          </a:p>
        </p:txBody>
      </p:sp>
    </p:spTree>
    <p:extLst>
      <p:ext uri="{BB962C8B-B14F-4D97-AF65-F5344CB8AC3E}">
        <p14:creationId xmlns:p14="http://schemas.microsoft.com/office/powerpoint/2010/main" val="3233317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627B4ED5C1DB46BC813C8312892B51" ma:contentTypeVersion="10" ma:contentTypeDescription="Create a new document." ma:contentTypeScope="" ma:versionID="1e2ab5b2ab3e110cd88b67f907f4b6f5">
  <xsd:schema xmlns:xsd="http://www.w3.org/2001/XMLSchema" xmlns:xs="http://www.w3.org/2001/XMLSchema" xmlns:p="http://schemas.microsoft.com/office/2006/metadata/properties" xmlns:ns2="0d8abe9f-2342-4c77-9e5e-7c3cf2c8ee2e" xmlns:ns3="670eea12-9f60-46c6-83b5-8ad4e74c0ff6" targetNamespace="http://schemas.microsoft.com/office/2006/metadata/properties" ma:root="true" ma:fieldsID="16120672c6cab3f3add9736666a43e5e" ns2:_="" ns3:_="">
    <xsd:import namespace="0d8abe9f-2342-4c77-9e5e-7c3cf2c8ee2e"/>
    <xsd:import namespace="670eea12-9f60-46c6-83b5-8ad4e74c0ff6"/>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8abe9f-2342-4c77-9e5e-7c3cf2c8ee2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70eea12-9f60-46c6-83b5-8ad4e74c0ff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E2EE81-7290-4934-BEFF-3A055EBDF96E}">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670eea12-9f60-46c6-83b5-8ad4e74c0ff6"/>
    <ds:schemaRef ds:uri="0d8abe9f-2342-4c77-9e5e-7c3cf2c8ee2e"/>
    <ds:schemaRef ds:uri="http://www.w3.org/XML/1998/namespace"/>
  </ds:schemaRefs>
</ds:datastoreItem>
</file>

<file path=customXml/itemProps2.xml><?xml version="1.0" encoding="utf-8"?>
<ds:datastoreItem xmlns:ds="http://schemas.openxmlformats.org/officeDocument/2006/customXml" ds:itemID="{261CDE99-3349-4BAB-ABF7-AB1B013E628C}"/>
</file>

<file path=customXml/itemProps3.xml><?xml version="1.0" encoding="utf-8"?>
<ds:datastoreItem xmlns:ds="http://schemas.openxmlformats.org/officeDocument/2006/customXml" ds:itemID="{20C11D8D-900F-47BC-8040-B6BB9A8A23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23659</Words>
  <Application>Microsoft Office PowerPoint</Application>
  <PresentationFormat>On-screen Show (4:3)</PresentationFormat>
  <Paragraphs>1769</Paragraphs>
  <Slides>108</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20" baseType="lpstr">
      <vt:lpstr>Arial</vt:lpstr>
      <vt:lpstr>Book Antiqua</vt:lpstr>
      <vt:lpstr>Calibri</vt:lpstr>
      <vt:lpstr>Calibri Light</vt:lpstr>
      <vt:lpstr>Symbol</vt:lpstr>
      <vt:lpstr>Times New Roman</vt:lpstr>
      <vt:lpstr>Trebuchet MS</vt:lpstr>
      <vt:lpstr>Verdana</vt:lpstr>
      <vt:lpstr>Webdings</vt:lpstr>
      <vt:lpstr>Wingdings</vt:lpstr>
      <vt:lpstr>Office Theme</vt:lpstr>
      <vt:lpstr>Bitmap Image</vt:lpstr>
      <vt:lpstr>PowerPoint Presentation</vt:lpstr>
      <vt:lpstr>Contents</vt:lpstr>
      <vt:lpstr>Contents</vt:lpstr>
      <vt:lpstr>CFA Piling</vt:lpstr>
      <vt:lpstr>Concrete Pumping</vt:lpstr>
      <vt:lpstr>Compressed Air</vt:lpstr>
      <vt:lpstr>Driven Piling</vt:lpstr>
      <vt:lpstr>Flame Cutting</vt:lpstr>
      <vt:lpstr>Reinforcement &amp; Pile Cages</vt:lpstr>
      <vt:lpstr>Rotary Bored Piling</vt:lpstr>
      <vt:lpstr>Drop Hammer Mini-Piling</vt:lpstr>
      <vt:lpstr>Use of PFA</vt:lpstr>
      <vt:lpstr>Ground Anchors &amp; Soil Nails</vt:lpstr>
      <vt:lpstr>Diaphragm &amp; Slurry Walls</vt:lpstr>
      <vt:lpstr>Pre-Cast Concrete Piling</vt:lpstr>
      <vt:lpstr>Pile Load Testing – Tension Piles</vt:lpstr>
      <vt:lpstr>Pile Load Testing – Kentledge</vt:lpstr>
      <vt:lpstr>Pile Integrity Testing</vt:lpstr>
      <vt:lpstr>Vibroflotation</vt:lpstr>
      <vt:lpstr>Bentonite</vt:lpstr>
      <vt:lpstr>Cleaning Stop Ends</vt:lpstr>
      <vt:lpstr>Bored Mini-Piling</vt:lpstr>
      <vt:lpstr>SFA Mini-Piling</vt:lpstr>
      <vt:lpstr>Displacement Piling</vt:lpstr>
      <vt:lpstr>Abrasive Wheels</vt:lpstr>
      <vt:lpstr>Dumpers &amp; Site Plant</vt:lpstr>
      <vt:lpstr>Use of Hand Tools</vt:lpstr>
      <vt:lpstr>Lifting Equipment &amp; Accessories</vt:lpstr>
      <vt:lpstr>Excavators &amp; Wheeled Loaders</vt:lpstr>
      <vt:lpstr>Banksmen &amp; Site Plant</vt:lpstr>
      <vt:lpstr>Ready Mix Concrete Trucks</vt:lpstr>
      <vt:lpstr>Tower Lights</vt:lpstr>
      <vt:lpstr>Use of Fabric Slings</vt:lpstr>
      <vt:lpstr>Single Trip Slings</vt:lpstr>
      <vt:lpstr>Handling Rebar Cages</vt:lpstr>
      <vt:lpstr>MEWPs</vt:lpstr>
      <vt:lpstr>Concrete Hoses</vt:lpstr>
      <vt:lpstr>Piling Rigs</vt:lpstr>
      <vt:lpstr>Grout Pumps</vt:lpstr>
      <vt:lpstr>Lorry Loaders</vt:lpstr>
      <vt:lpstr>Telehandlers</vt:lpstr>
      <vt:lpstr>Cranes</vt:lpstr>
      <vt:lpstr>Jetwashers</vt:lpstr>
      <vt:lpstr>Manriders</vt:lpstr>
      <vt:lpstr>Housekeeping</vt:lpstr>
      <vt:lpstr>Working at Height</vt:lpstr>
      <vt:lpstr>Working Platforms</vt:lpstr>
      <vt:lpstr>Working Near Water</vt:lpstr>
      <vt:lpstr>Work Near Roads</vt:lpstr>
      <vt:lpstr>Work Near Railways</vt:lpstr>
      <vt:lpstr>Electrical Equipment on Site</vt:lpstr>
      <vt:lpstr>Overhead Services</vt:lpstr>
      <vt:lpstr>Underground Services</vt:lpstr>
      <vt:lpstr>Restricted Working Space</vt:lpstr>
      <vt:lpstr>Property Protection/ Security/ 3rd Parties</vt:lpstr>
      <vt:lpstr>Storage &amp; Stacking of Casings/ Cages</vt:lpstr>
      <vt:lpstr>Slinging &amp; Signalling</vt:lpstr>
      <vt:lpstr>Flammable Liquids &amp; Gases</vt:lpstr>
      <vt:lpstr>Permit To Work Systems</vt:lpstr>
      <vt:lpstr>PPE</vt:lpstr>
      <vt:lpstr>Fall Arrest Systems</vt:lpstr>
      <vt:lpstr>PowerPoint Presentation</vt:lpstr>
      <vt:lpstr>COSHH</vt:lpstr>
      <vt:lpstr>Protecting Hands &amp; Feet</vt:lpstr>
      <vt:lpstr>Personal Hygiene</vt:lpstr>
      <vt:lpstr>Manual Handling</vt:lpstr>
      <vt:lpstr>Skin Diseases</vt:lpstr>
      <vt:lpstr>Working in Confined Spaces</vt:lpstr>
      <vt:lpstr>Respirators – Working in Confined Spaces</vt:lpstr>
      <vt:lpstr>Respirators – Working in confined spaces</vt:lpstr>
      <vt:lpstr>Respirators – Working in confined spaces</vt:lpstr>
      <vt:lpstr>HAVS</vt:lpstr>
      <vt:lpstr>Drugs &amp; Alcohol</vt:lpstr>
      <vt:lpstr>Hot Weather</vt:lpstr>
      <vt:lpstr>Cold Weather</vt:lpstr>
      <vt:lpstr>Workplace Noise</vt:lpstr>
      <vt:lpstr>Protecting Our Environment</vt:lpstr>
      <vt:lpstr>Contaminated Land</vt:lpstr>
      <vt:lpstr>Environmental Noise &amp; Vibration</vt:lpstr>
      <vt:lpstr>Water &amp; Ground Pollution</vt:lpstr>
      <vt:lpstr>Emissions &amp; Air Quality</vt:lpstr>
      <vt:lpstr>Waste Minimisation &amp; Sustainability</vt:lpstr>
      <vt:lpstr>Asbestos</vt:lpstr>
      <vt:lpstr>Fuel Storage</vt:lpstr>
      <vt:lpstr>Spill Control</vt:lpstr>
      <vt:lpstr>PowerPoint Presentation</vt:lpstr>
      <vt:lpstr>Waste Management</vt:lpstr>
      <vt:lpstr>Hand Tools - Yard</vt:lpstr>
      <vt:lpstr>Loading &amp; Unloading Rigs &amp; Cranes</vt:lpstr>
      <vt:lpstr>Paint Shop</vt:lpstr>
      <vt:lpstr>Plant Maintenance</vt:lpstr>
      <vt:lpstr>Steam Cleaning</vt:lpstr>
      <vt:lpstr>Gantry Cranes</vt:lpstr>
      <vt:lpstr>Cutting &amp; Welding</vt:lpstr>
      <vt:lpstr>Loading &amp; Unloading Equipment</vt:lpstr>
      <vt:lpstr>Machine Guarding</vt:lpstr>
      <vt:lpstr>Dust</vt:lpstr>
      <vt:lpstr>Fire Safety</vt:lpstr>
      <vt:lpstr>Accident &amp; Near Miss Reporting</vt:lpstr>
      <vt:lpstr>Use of Computers (DSE)</vt:lpstr>
      <vt:lpstr>Manual Handling (Office)</vt:lpstr>
      <vt:lpstr>Slips, Trips &amp; Falls</vt:lpstr>
      <vt:lpstr>Driving</vt:lpstr>
      <vt:lpstr>Housekeeping (Office)</vt:lpstr>
      <vt:lpstr>Environment/ Sustainability (Office)</vt:lpstr>
      <vt:lpstr>Electrical Safety (Office)</vt:lpstr>
      <vt:lpstr>Non – Conformance reporting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Kerry Hutchison</cp:lastModifiedBy>
  <cp:revision>1</cp:revision>
  <dcterms:modified xsi:type="dcterms:W3CDTF">2017-12-12T13:49:14Z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0x010100CB627B4ED5C1DB46BC813C8312892B51</vt:lpwstr>
  </property>
</Properties>
</file>