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8"/>
  </p:notesMasterIdLst>
  <p:handoutMasterIdLst>
    <p:handoutMasterId r:id="rId19"/>
  </p:handoutMasterIdLst>
  <p:sldIdLst>
    <p:sldId id="674" r:id="rId2"/>
    <p:sldId id="757" r:id="rId3"/>
    <p:sldId id="676" r:id="rId4"/>
    <p:sldId id="677" r:id="rId5"/>
    <p:sldId id="751" r:id="rId6"/>
    <p:sldId id="675" r:id="rId7"/>
    <p:sldId id="662" r:id="rId8"/>
    <p:sldId id="672" r:id="rId9"/>
    <p:sldId id="750" r:id="rId10"/>
    <p:sldId id="669" r:id="rId11"/>
    <p:sldId id="753" r:id="rId12"/>
    <p:sldId id="754" r:id="rId13"/>
    <p:sldId id="755" r:id="rId14"/>
    <p:sldId id="752" r:id="rId15"/>
    <p:sldId id="756" r:id="rId16"/>
    <p:sldId id="673" r:id="rId17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3748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900" userDrawn="1">
          <p15:clr>
            <a:srgbClr val="A4A3A4"/>
          </p15:clr>
        </p15:guide>
        <p15:guide id="5" pos="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76D"/>
    <a:srgbClr val="B15A3E"/>
    <a:srgbClr val="5D2B70"/>
    <a:srgbClr val="A9BF5D"/>
    <a:srgbClr val="B7354D"/>
    <a:srgbClr val="1E546D"/>
    <a:srgbClr val="38B287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2" autoAdjust="0"/>
    <p:restoredTop sz="94694" autoAdjust="0"/>
  </p:normalViewPr>
  <p:slideViewPr>
    <p:cSldViewPr showGuides="1">
      <p:cViewPr varScale="1">
        <p:scale>
          <a:sx n="86" d="100"/>
          <a:sy n="86" d="100"/>
        </p:scale>
        <p:origin x="874" y="62"/>
      </p:cViewPr>
      <p:guideLst>
        <p:guide orient="horz" pos="1071"/>
        <p:guide orient="horz" pos="3748"/>
        <p:guide orient="horz" pos="2478"/>
        <p:guide pos="3900"/>
        <p:guide pos="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1" d="100"/>
          <a:sy n="31" d="100"/>
        </p:scale>
        <p:origin x="-1638" y="-72"/>
      </p:cViewPr>
      <p:guideLst>
        <p:guide orient="horz" pos="313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defTabSz="917642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2" y="1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t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defTabSz="917642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2" y="9430845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fld id="{D4EDE21F-6039-4CFF-A025-DC6C436A9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3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09524" cy="4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1" tIns="45090" rIns="90181" bIns="45090" numCol="1" anchor="t" anchorCtr="0" compatLnSpc="1">
            <a:prstTxWarp prst="textNoShape">
              <a:avLst/>
            </a:prstTxWarp>
          </a:bodyPr>
          <a:lstStyle>
            <a:lvl1pPr defTabSz="90237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3426" y="0"/>
            <a:ext cx="2911016" cy="4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1" tIns="45090" rIns="90181" bIns="45090" numCol="1" anchor="t" anchorCtr="0" compatLnSpc="1">
            <a:prstTxWarp prst="textNoShape">
              <a:avLst/>
            </a:prstTxWarp>
          </a:bodyPr>
          <a:lstStyle>
            <a:lvl1pPr algn="r" defTabSz="90237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0638" y="733425"/>
            <a:ext cx="6662738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2411" y="4726971"/>
            <a:ext cx="4875055" cy="44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1" tIns="45090" rIns="90181" bIns="4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2402"/>
            <a:ext cx="2909524" cy="48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1" tIns="45090" rIns="90181" bIns="45090" numCol="1" anchor="b" anchorCtr="0" compatLnSpc="1">
            <a:prstTxWarp prst="textNoShape">
              <a:avLst/>
            </a:prstTxWarp>
          </a:bodyPr>
          <a:lstStyle>
            <a:lvl1pPr defTabSz="90237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3426" y="9452402"/>
            <a:ext cx="2911016" cy="48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1" tIns="45090" rIns="90181" bIns="45090" numCol="1" anchor="b" anchorCtr="0" compatLnSpc="1">
            <a:prstTxWarp prst="textNoShape">
              <a:avLst/>
            </a:prstTxWarp>
          </a:bodyPr>
          <a:lstStyle>
            <a:lvl1pPr algn="r" defTabSz="902373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o"/>
              <a:defRPr sz="1200" smtClean="0"/>
            </a:lvl1pPr>
          </a:lstStyle>
          <a:p>
            <a:pPr>
              <a:defRPr/>
            </a:pPr>
            <a:fld id="{65F3E7CE-CD6F-415F-8727-E2D909D89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4EC6-5361-4D9E-B923-C121FA2022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2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4EC6-5361-4D9E-B923-C121FA2022D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282960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A9E147C-E913-49AF-B487-248E2F962539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53800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03A4E1-74DF-4830-8D6F-FE8BCB6C0C23}" type="datetime7">
              <a:rPr lang="en-GB" smtClean="0"/>
              <a:t>Nov-19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110520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dark)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2340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8B650C-19C8-480F-BB32-CAAF7F6AB0EC}" type="datetime7">
              <a:rPr lang="en-GB" smtClean="0"/>
              <a:t>Nov-19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881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278F3A-58D2-4983-AFE6-45EE09D31EB5}" type="datetime7">
              <a:rPr lang="en-GB" smtClean="0"/>
              <a:t>Nov-19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93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(2+1)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3F5CEA-81C4-4223-B859-50FF3D00C0C2}" type="datetime7">
              <a:rPr lang="en-GB" smtClean="0"/>
              <a:t>Nov-19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623392" y="3735304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01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(1+2)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85D54C-68F8-467B-88C3-23938DDDB4B4}" type="datetime7">
              <a:rPr lang="en-GB" smtClean="0"/>
              <a:t>Nov-19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92011" y="1219200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3392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6192011" y="3735304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589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(1+1/1)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DE701E-9C69-47A3-988F-845AECF276FC}" type="datetime7">
              <a:rPr lang="en-GB" smtClean="0"/>
              <a:t>Nov-19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92011" y="1219200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3392" y="1216152"/>
            <a:ext cx="5388864" cy="2428872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623392" y="3735304"/>
            <a:ext cx="10957483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2625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2+2)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FD3FFB-1EA3-4CC3-9BD4-CD89388B75D6}" type="datetime7">
              <a:rPr lang="en-GB" smtClean="0"/>
              <a:t>Nov-19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92011" y="1219200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3392" y="1216152"/>
            <a:ext cx="5388864" cy="2428872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623392" y="3735304"/>
            <a:ext cx="5376597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192011" y="3735304"/>
            <a:ext cx="5388864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40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C7BD4D-A212-4608-9E60-6C0C4B5B9B99}" type="datetime7">
              <a:rPr lang="en-GB" smtClean="0"/>
              <a:t>Nov-19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3724274"/>
            <a:ext cx="10972800" cy="2430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49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032437" y="6356350"/>
            <a:ext cx="1554027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C49799-0FFA-4A5B-AA49-1EDFD3E83D95}" type="datetime7">
              <a:rPr lang="en-GB" smtClean="0"/>
              <a:t>Nov-19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79509" y="6356350"/>
            <a:ext cx="835292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862645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</p:spTree>
    <p:extLst>
      <p:ext uri="{BB962C8B-B14F-4D97-AF65-F5344CB8AC3E}">
        <p14:creationId xmlns:p14="http://schemas.microsoft.com/office/powerpoint/2010/main" val="2797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383E4-A832-4E65-9684-2C85E59D7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FPS technical meeting</a:t>
            </a:r>
            <a:br>
              <a:rPr lang="en-GB" dirty="0"/>
            </a:br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November 2019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127BFE-B0AE-472A-BAAA-7C6CE180A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Andrew Bond</a:t>
            </a:r>
          </a:p>
        </p:txBody>
      </p:sp>
    </p:spTree>
    <p:extLst>
      <p:ext uri="{BB962C8B-B14F-4D97-AF65-F5344CB8AC3E}">
        <p14:creationId xmlns:p14="http://schemas.microsoft.com/office/powerpoint/2010/main" val="260916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1F3158-49B2-419F-8477-E271772F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Global </a:t>
            </a:r>
            <a:r>
              <a:rPr lang="en-GB" dirty="0" err="1"/>
              <a:t>FoS</a:t>
            </a:r>
            <a:r>
              <a:rPr lang="en-GB" dirty="0"/>
              <a:t> with amended new proposal (50% G + 50% Q)</a:t>
            </a:r>
            <a:br>
              <a:rPr lang="en-GB" dirty="0"/>
            </a:br>
            <a:r>
              <a:rPr lang="en-GB" dirty="0"/>
              <a:t>(left) Base and shaft factors (right) Total factor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DC0A3-8A07-4652-BB08-0441397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EE707-0F3A-4700-8DB5-3CE4237B1481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AE898-CCFB-45A3-B5C7-4329D00C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0D7EE-8E68-4782-8EDE-B569B871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84ED91A-0C05-4DBB-A3F6-36FD36B147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318696"/>
            <a:ext cx="5389563" cy="4738133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93605DC-4CF7-4F67-9887-C67CB6D3BE2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176963" y="1316219"/>
            <a:ext cx="5387975" cy="47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6D87A4-4D16-4774-A6D0-6B146918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Minimum validation testing/minimum pile spacing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D768E-EDA1-47E1-AE16-97876D2E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33623-F5FE-41E4-97E2-02E931F3A5EF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5904B-B3AE-4283-8632-B9419193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51F42-46E1-4072-8EB0-55AC92F6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EAA126-0DCD-4E17-9BCE-0B0F8B1009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38686" y="1219200"/>
            <a:ext cx="7114627" cy="2430463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847B9D-C405-4460-B695-58931B8079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82875" y="3838321"/>
            <a:ext cx="7026249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098CCA-899D-4DAD-9400-7BA4666A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Test proof load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C9F48-0573-4AB3-8AFD-6ADB29D1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E7F0D-29B7-4C94-9A9C-38388747021B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67ADC-ABEC-468B-8381-2AF497D1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43930-70D0-4349-A0F3-0B812B6B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3C750B-93A9-4587-8903-8D27A7FFCF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Proof load for Investigation Tests: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+(</m:t>
                      </m:r>
                      <m:limUpp>
                        <m:limUp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dd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𝑑𝑜𝑤𝑛𝑑𝑟𝑎𝑔</m:t>
                          </m:r>
                        </m:lim>
                      </m:limUp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limUpp>
                        <m:limUp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support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𝑡𝑒𝑚𝑝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h𝑜𝑙𝑑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lim>
                      </m:limUpp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When </a:t>
                </a:r>
                <a:r>
                  <a:rPr lang="en-GB" i="1" dirty="0" err="1"/>
                  <a:t>R</a:t>
                </a:r>
                <a:r>
                  <a:rPr lang="en-GB" baseline="-25000" dirty="0" err="1"/>
                  <a:t>rep</a:t>
                </a:r>
                <a:r>
                  <a:rPr lang="en-GB" dirty="0"/>
                  <a:t> is unknown at the time of test: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Rd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𝑑𝑒𝑠𝑖𝑔𝑛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𝑓𝑎𝑐𝑡𝑜𝑟𝑠</m:t>
                              </m:r>
                            </m:lim>
                          </m:limLow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SLS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support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Proof load for Control Tests: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test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1.1 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𝑓𝑜𝑟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1.4 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𝑓𝑜𝑟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eqArr>
                            </m:lim>
                          </m:limLow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SLS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support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3C750B-93A9-4587-8903-8D27A7FFC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00"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80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098CCA-899D-4DAD-9400-7BA4666A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Combination of actions for </a:t>
            </a:r>
            <a:r>
              <a:rPr lang="en-GB" dirty="0" err="1"/>
              <a:t>downdrag</a:t>
            </a:r>
            <a:r>
              <a:rPr lang="en-GB" dirty="0"/>
              <a:t> – guidance requested!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C9F48-0573-4AB3-8AFD-6ADB29D1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B0752-30BC-4F7D-88FA-291A4125D903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67ADC-ABEC-468B-8381-2AF497D1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43930-70D0-4349-A0F3-0B812B6B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3C750B-93A9-4587-8903-8D27A7FFCF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Downdrag treated as leading variable action: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 </m:t>
                      </m:r>
                      <m:limLow>
                        <m:limLow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limUpp>
                                <m:limUp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groupChr>
                                    <m:groupChrPr>
                                      <m:chr m:val="⏞"/>
                                      <m:pos m:val="top"/>
                                      <m:vertJc m:val="bot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  <m: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drag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eqArr>
                                    <m:eqArr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1.15 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𝑓𝑜𝑟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𝐷𝐶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1.0 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𝑓𝑜𝑟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𝐷𝐶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eqArr>
                                </m:lim>
                              </m:limUp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ULS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𝑑𝑜𝑤𝑛𝑑𝑟𝑎𝑔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𝑙𝑒𝑎𝑑𝑖𝑛𝑔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𝑎𝑐𝑡𝑖𝑜𝑛</m:t>
                          </m:r>
                        </m:lim>
                      </m:limLow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More rigorous presentation (based on EN 1990):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  <m: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limUpp>
                                  <m:limUp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UppPr>
                                  <m:e>
                                    <m:groupChr>
                                      <m:groupChrPr>
                                        <m:chr m:val="⏞"/>
                                        <m:pos m:val="top"/>
                                        <m:vertJc m:val="bot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Q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k</m:t>
                                            </m:r>
                                            <m: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pHide m:val="on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j</m:t>
                                            </m:r>
                                            <m: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&gt;1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Q</m:t>
                                                </m:r>
                                                <m: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0,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k</m:t>
                                                </m:r>
                                                <m: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>
                                                    <a:latin typeface="Cambria Math" panose="02040503050406030204" pitchFamily="18" charset="0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𝑣𝑎𝑟𝑖𝑎𝑏𝑙𝑒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𝑎𝑐𝑡𝑖𝑜𝑛𝑠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𝑤𝑖𝑡h𝑜𝑢𝑡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𝑑𝑜𝑤𝑛𝑑𝑟𝑎𝑔</m:t>
                                    </m:r>
                                  </m:lim>
                                </m:limUpp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≥1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G</m:t>
                                        </m:r>
                                        <m: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groupChr>
                                      <m:groupChrPr>
                                        <m:chr m:val="⏟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groupChr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F</m:t>
                                            </m:r>
                                            <m: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drag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rep</m:t>
                                            </m:r>
                                            <m: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>
                                                <a:latin typeface="Cambria Math" panose="02040503050406030204" pitchFamily="18" charset="0"/>
                                              </a:rPr>
                                              <m:t>ULS</m:t>
                                            </m:r>
                                          </m:sub>
                                        </m:sSub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𝑑𝑜𝑤𝑛𝑑𝑟𝑎𝑔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𝑤𝑖𝑡h𝑜𝑢𝑡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𝑣𝑎𝑟𝑖𝑎𝑏𝑙𝑒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𝑎𝑐𝑡𝑖𝑜𝑛𝑠</m:t>
                                    </m:r>
                                  </m:lim>
                                </m:limLow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3C750B-93A9-4587-8903-8D27A7FFC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33" t="-17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7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C155D32-3A95-41C9-80FA-0527DE085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Existing UK pile design practice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FF81D3C-EACA-4D4E-AE38-3F1936215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1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Traditional factors-of-safety vs Eurocode 7 UK NA</a:t>
            </a:r>
            <a:br>
              <a:rPr lang="en-GB" dirty="0"/>
            </a:br>
            <a:r>
              <a:rPr lang="en-GB" dirty="0"/>
              <a:t>Bond and Harris (2008) </a:t>
            </a:r>
            <a:r>
              <a:rPr lang="en-GB" dirty="0">
                <a:latin typeface="Helvetica" pitchFamily="34" charset="0"/>
              </a:rPr>
              <a:t>†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962-BF6C-478F-9CC0-352BA2179187}" type="datetime7">
              <a:rPr lang="en-GB" smtClean="0"/>
              <a:t>Nov-19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144-1871-4CBB-BF5D-9E9045745FA7}" type="slidenum">
              <a:rPr lang="en-GB"/>
              <a:pPr/>
              <a:t>15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B7839-0819-41EB-B8C8-D0D442FF50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62215" y="1858804"/>
            <a:ext cx="4267570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5FA1-73CE-40C8-A78C-EE22E04B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Pile design by calculation Method A ‘Ground Model Method’</a:t>
            </a:r>
            <a:br>
              <a:rPr lang="en-GB" dirty="0"/>
            </a:br>
            <a:r>
              <a:rPr lang="en-GB" dirty="0"/>
              <a:t>Alternative based on DC1 – CFA/Bored piles only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A6420-FD89-471E-BF9F-59D06D2D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755DE-CC0E-41CE-8E6F-E02FB59EF300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57C0-D950-4970-8636-D60252C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36A24-8865-4846-9E38-0789E2B3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Rc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Rd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Rb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2132D0-0B3B-47CA-BBC7-62DEFB2CDC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3478793"/>
              </p:ext>
            </p:extLst>
          </p:nvPr>
        </p:nvGraphicFramePr>
        <p:xfrm>
          <a:off x="609600" y="2996952"/>
          <a:ext cx="10973556" cy="21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2">
                  <a:extLst>
                    <a:ext uri="{9D8B030D-6E8A-4147-A177-3AD203B41FA5}">
                      <a16:colId xmlns:a16="http://schemas.microsoft.com/office/drawing/2014/main" val="37346371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792562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76033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590402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776211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0104439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02502800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704826048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1993805015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860871655"/>
                    </a:ext>
                  </a:extLst>
                </a:gridCol>
              </a:tblGrid>
              <a:tr h="622923">
                <a:tc>
                  <a:txBody>
                    <a:bodyPr/>
                    <a:lstStyle/>
                    <a:p>
                      <a:r>
                        <a:rPr lang="en-GB" dirty="0"/>
                        <a:t>Option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G</a:t>
                      </a:r>
                      <a:endParaRPr lang="en-GB" baseline="-2500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Q</a:t>
                      </a:r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Independent validation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Rd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err="1">
                          <a:sym typeface="Symbol" panose="05050102010706020507" pitchFamily="18" charset="2"/>
                        </a:rPr>
                        <a:t>FoS</a:t>
                      </a:r>
                      <a:endParaRPr lang="en-GB" i="0" dirty="0"/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baseline="0" dirty="0"/>
                        <a:t>Pile type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 err="1">
                          <a:sym typeface="Symbol" panose="05050102010706020507" pitchFamily="18" charset="2"/>
                        </a:rPr>
                        <a:t>Rc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 err="1">
                          <a:sym typeface="Symbol" panose="05050102010706020507" pitchFamily="18" charset="2"/>
                        </a:rPr>
                        <a:t>Rb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Rs</a:t>
                      </a:r>
                      <a:endParaRPr lang="en-GB" dirty="0"/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391073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(c) DC1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2341568638"/>
                  </a:ext>
                </a:extLst>
              </a:tr>
              <a:tr h="360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(d) DC1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1.35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Minimum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1.6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2.6-3.2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Bored/CFA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dirty="0"/>
                        <a:t>1.4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1.4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1.2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4143541717"/>
                  </a:ext>
                </a:extLst>
              </a:tr>
              <a:tr h="3609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1.4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2.3-2.8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81483"/>
                  </a:ext>
                </a:extLst>
              </a:tr>
              <a:tr h="3965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Comprehensive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1.2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2.0-2.4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89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2B709-1453-46ED-9611-0CF0D6C8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Eurocode 7 Parts 2 and 3 – Final PT Drafts October 2019</a:t>
            </a:r>
            <a:br>
              <a:rPr lang="en-GB" dirty="0"/>
            </a:br>
            <a:r>
              <a:rPr lang="en-GB" dirty="0"/>
              <a:t>Timetable for submitting UK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0B911-937E-434D-8987-14AE27DDC7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End October 2019 – Final PT drafts of Eurocode 7 Parts 2 and 3 issued</a:t>
            </a:r>
          </a:p>
          <a:p>
            <a:r>
              <a:rPr lang="en-GB"/>
              <a:t>5</a:t>
            </a:r>
            <a:r>
              <a:rPr lang="en-GB" baseline="30000"/>
              <a:t>th</a:t>
            </a:r>
            <a:r>
              <a:rPr lang="en-GB"/>
              <a:t>-6</a:t>
            </a:r>
            <a:r>
              <a:rPr lang="en-GB" baseline="30000"/>
              <a:t>th</a:t>
            </a:r>
            <a:r>
              <a:rPr lang="en-GB"/>
              <a:t> December </a:t>
            </a:r>
            <a:r>
              <a:rPr lang="en-GB" dirty="0"/>
              <a:t>2019 – SC7 Working Groups meeting in Delft (to discuss)</a:t>
            </a:r>
          </a:p>
          <a:p>
            <a:pPr marL="0" indent="0" algn="ctr">
              <a:buNone/>
            </a:pPr>
            <a:r>
              <a:rPr lang="en-GB" b="1" dirty="0"/>
              <a:t>Comments on these drafts to come through NSBs (i.e. BSI)</a:t>
            </a:r>
          </a:p>
          <a:p>
            <a:endParaRPr lang="en-GB" dirty="0"/>
          </a:p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-18</a:t>
            </a:r>
            <a:r>
              <a:rPr lang="en-GB" baseline="30000" dirty="0"/>
              <a:t>th</a:t>
            </a:r>
            <a:r>
              <a:rPr lang="en-GB" dirty="0"/>
              <a:t> January 2020 – B/526/3 Task Groups to prepare preliminary comments</a:t>
            </a:r>
          </a:p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January – B/526/3 meeting at </a:t>
            </a:r>
            <a:r>
              <a:rPr lang="en-GB" dirty="0" err="1"/>
              <a:t>Arups</a:t>
            </a:r>
            <a:endParaRPr lang="en-GB" dirty="0"/>
          </a:p>
          <a:p>
            <a:r>
              <a:rPr lang="en-GB" dirty="0"/>
              <a:t>(27</a:t>
            </a:r>
            <a:r>
              <a:rPr lang="en-GB" baseline="30000" dirty="0"/>
              <a:t>th</a:t>
            </a:r>
            <a:r>
              <a:rPr lang="en-GB" dirty="0"/>
              <a:t> January – backup for overflow meeting)</a:t>
            </a:r>
          </a:p>
          <a:p>
            <a:endParaRPr lang="en-GB" dirty="0"/>
          </a:p>
          <a:p>
            <a:r>
              <a:rPr lang="en-GB" dirty="0"/>
              <a:t>End January 2020 – Deadline for submission of comments by NSBs</a:t>
            </a:r>
          </a:p>
          <a:p>
            <a:r>
              <a:rPr lang="en-GB" dirty="0"/>
              <a:t>End April 2020 – deadline for Final PT versions of Eurocode 7 Parts 2 and 3</a:t>
            </a:r>
          </a:p>
          <a:p>
            <a:r>
              <a:rPr lang="en-GB" dirty="0"/>
              <a:t>Documents still have to go to Formal Vote</a:t>
            </a:r>
          </a:p>
        </p:txBody>
      </p:sp>
    </p:spTree>
    <p:extLst>
      <p:ext uri="{BB962C8B-B14F-4D97-AF65-F5344CB8AC3E}">
        <p14:creationId xmlns:p14="http://schemas.microsoft.com/office/powerpoint/2010/main" val="325056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3C346-BBAB-4D45-98C3-375C51BE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Classification of piles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A21E3B-8224-4785-8BE9-67266152E2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304238"/>
            <a:ext cx="10972800" cy="476704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C3E07-3EA0-4B17-8185-B08D1C5A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F15FA-B8FA-4FCA-BF0B-77D74A805D0E}" type="datetime7">
              <a:rPr lang="en-GB" smtClean="0"/>
              <a:t>Nov-19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17264-D324-4997-8DBF-AB137816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8CA12-BAEB-4873-B6E9-6DEC78F7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3C346-BBAB-4D45-98C3-375C51BE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Examples of pile types in different classes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96BC48-6639-462C-B97E-421727F7D6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02163" y="1219200"/>
            <a:ext cx="6787673" cy="493712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852F6-D882-4260-B173-E4E851AB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57296-E968-404E-AA88-97974F444FA2}" type="datetime7">
              <a:rPr lang="en-GB" smtClean="0"/>
              <a:t>Nov-19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6FE28-9BAE-4756-BD12-78FA35A5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FE2F2-7314-47A4-80E5-0CA80F45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9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3C346-BBAB-4D45-98C3-375C51BE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Classification of information used to validate pile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EC2E5A-A905-40AB-979B-7CA20B4A5B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25720" y="2018838"/>
            <a:ext cx="7140559" cy="333784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157B3-8D41-4D35-A61B-B9234E28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4A678-17BE-45C1-ABC9-B69B53D70ED7}" type="datetime7">
              <a:rPr lang="en-GB" smtClean="0"/>
              <a:t>Nov-19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293B6-8DE2-475C-8CE5-EBB16991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989E5-3B8D-4614-ACE6-1DA07E5A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0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149B9-5C2B-4BFA-A6C5-A81C69D6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</a:t>
            </a:r>
            <a:br>
              <a:rPr lang="en-GB" dirty="0"/>
            </a:br>
            <a:r>
              <a:rPr lang="en-GB" dirty="0"/>
              <a:t>Partial factors for pile resistance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7069FF-77F4-444B-A52D-091064D96B5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9753" y="1219200"/>
            <a:ext cx="9132494" cy="493712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3EEEE-76EC-46A3-9CD9-8E34F767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FEF4F-E7B1-487F-AF2F-3A5ABDC99EB0}" type="datetime7">
              <a:rPr lang="en-GB" smtClean="0"/>
              <a:t>Nov-19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4C1BA-D049-4768-8CCF-8C51A8DD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86ECC-8D9B-40E3-95D7-5BCDCF91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7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5FA1-73CE-40C8-A78C-EE22E04B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PT4 Final Draft October 2019 </a:t>
            </a:r>
            <a:br>
              <a:rPr lang="en-GB" dirty="0"/>
            </a:br>
            <a:r>
              <a:rPr lang="en-GB" dirty="0"/>
              <a:t>Pile design by calculation Method A ‘Ground Model Method’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A6420-FD89-471E-BF9F-59D06D2D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3D8FB-3DFA-405E-AFC3-C73881FAA36D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57C0-D950-4970-8636-D60252C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36A24-8865-4846-9E38-0789E2B3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Rd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2132D0-0B3B-47CA-BBC7-62DEFB2CDC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523302"/>
              </p:ext>
            </p:extLst>
          </p:nvPr>
        </p:nvGraphicFramePr>
        <p:xfrm>
          <a:off x="609600" y="2996952"/>
          <a:ext cx="109735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2">
                  <a:extLst>
                    <a:ext uri="{9D8B030D-6E8A-4147-A177-3AD203B41FA5}">
                      <a16:colId xmlns:a16="http://schemas.microsoft.com/office/drawing/2014/main" val="37346371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792562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76033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590402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776211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0104439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02502800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704826048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1993805015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860871655"/>
                    </a:ext>
                  </a:extLst>
                </a:gridCol>
              </a:tblGrid>
              <a:tr h="622923">
                <a:tc>
                  <a:txBody>
                    <a:bodyPr/>
                    <a:lstStyle/>
                    <a:p>
                      <a:r>
                        <a:rPr lang="en-GB" dirty="0"/>
                        <a:t>Option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G</a:t>
                      </a:r>
                      <a:endParaRPr lang="en-GB" baseline="-2500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Q</a:t>
                      </a:r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Independent validation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Rd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err="1">
                          <a:sym typeface="Symbol" panose="05050102010706020507" pitchFamily="18" charset="2"/>
                        </a:rPr>
                        <a:t>FoS</a:t>
                      </a:r>
                      <a:endParaRPr lang="en-GB" i="0" dirty="0"/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baseline="0" dirty="0"/>
                        <a:t>Pile type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t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b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GB" i="0" baseline="0" dirty="0">
                          <a:sym typeface="Symbol" panose="05050102010706020507" pitchFamily="18" charset="2"/>
                        </a:rPr>
                        <a:t>*</a:t>
                      </a:r>
                      <a:endParaRPr lang="en-GB" dirty="0"/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391073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(c) DC1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2341568638"/>
                  </a:ext>
                </a:extLst>
              </a:tr>
              <a:tr h="360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(d) DC3</a:t>
                      </a:r>
                    </a:p>
                    <a:p>
                      <a:endParaRPr lang="en-GB" dirty="0"/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1.0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1.3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Minimum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1.8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2.7-3.3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Bored</a:t>
                      </a:r>
                      <a:br>
                        <a:rPr lang="en-GB" dirty="0"/>
                      </a:br>
                      <a:r>
                        <a:rPr lang="en-GB" dirty="0"/>
                        <a:t>CFA</a:t>
                      </a:r>
                      <a:br>
                        <a:rPr lang="en-GB" dirty="0"/>
                      </a:br>
                      <a:r>
                        <a:rPr lang="en-GB" dirty="0"/>
                        <a:t>Low displacement</a:t>
                      </a:r>
                      <a:br>
                        <a:rPr lang="en-GB" dirty="0"/>
                      </a:br>
                      <a:r>
                        <a:rPr lang="en-GB" dirty="0"/>
                        <a:t>High displacement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  <a:br>
                        <a:rPr lang="en-GB" dirty="0"/>
                      </a:br>
                      <a:r>
                        <a:rPr lang="en-GB" dirty="0"/>
                        <a:t>1.4</a:t>
                      </a:r>
                      <a:br>
                        <a:rPr lang="en-GB" dirty="0"/>
                      </a:br>
                      <a:r>
                        <a:rPr lang="en-GB" dirty="0"/>
                        <a:t>1.35</a:t>
                      </a:r>
                      <a:br>
                        <a:rPr lang="en-GB" dirty="0"/>
                      </a:br>
                      <a:r>
                        <a:rPr lang="en-GB" dirty="0"/>
                        <a:t>1.3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1.6</a:t>
                      </a:r>
                      <a:br>
                        <a:rPr lang="en-GB" b="1" dirty="0"/>
                      </a:br>
                      <a:r>
                        <a:rPr lang="en-GB" b="1" dirty="0"/>
                        <a:t>1.45</a:t>
                      </a:r>
                      <a:br>
                        <a:rPr lang="en-GB" b="1" dirty="0"/>
                      </a:br>
                      <a:r>
                        <a:rPr lang="en-GB" b="1" dirty="0"/>
                        <a:t>1.35</a:t>
                      </a:r>
                      <a:br>
                        <a:rPr lang="en-GB" b="1" dirty="0"/>
                      </a:br>
                      <a:r>
                        <a:rPr lang="en-GB" b="1" dirty="0"/>
                        <a:t>1.3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1.3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4143541717"/>
                  </a:ext>
                </a:extLst>
              </a:tr>
              <a:tr h="3609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1.55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2.3-2.9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81483"/>
                  </a:ext>
                </a:extLst>
              </a:tr>
              <a:tr h="28685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Comprehensive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1.3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1.9-2.4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02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5FA1-73CE-40C8-A78C-EE22E04B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Pile design by calculation Method A ‘Ground Model Method’</a:t>
            </a:r>
            <a:br>
              <a:rPr lang="en-GB" dirty="0"/>
            </a:br>
            <a:r>
              <a:rPr lang="en-GB" dirty="0"/>
              <a:t>Alternative based on DC1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A6420-FD89-471E-BF9F-59D06D2D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2DB4B-A790-438F-AB2D-EF0937DAAE8F}" type="datetime7">
              <a:rPr lang="en-GB" smtClean="0"/>
              <a:t>Nov-19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57C0-D950-4970-8636-D60252C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36A24-8865-4846-9E38-0789E2B3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84C6-54D4-4894-9335-2B31BCDFB85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Rc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Rd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Rb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rep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Rd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00FB394-1348-4B11-9F64-5B6609346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52132D0-0B3B-47CA-BBC7-62DEFB2CDC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5829946"/>
              </p:ext>
            </p:extLst>
          </p:nvPr>
        </p:nvGraphicFramePr>
        <p:xfrm>
          <a:off x="609600" y="2996952"/>
          <a:ext cx="109735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12">
                  <a:extLst>
                    <a:ext uri="{9D8B030D-6E8A-4147-A177-3AD203B41FA5}">
                      <a16:colId xmlns:a16="http://schemas.microsoft.com/office/drawing/2014/main" val="37346371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792562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76033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590402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776211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0104439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02502800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704826048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1993805015"/>
                    </a:ext>
                  </a:extLst>
                </a:gridCol>
                <a:gridCol w="820940">
                  <a:extLst>
                    <a:ext uri="{9D8B030D-6E8A-4147-A177-3AD203B41FA5}">
                      <a16:colId xmlns:a16="http://schemas.microsoft.com/office/drawing/2014/main" val="3860871655"/>
                    </a:ext>
                  </a:extLst>
                </a:gridCol>
              </a:tblGrid>
              <a:tr h="622923">
                <a:tc>
                  <a:txBody>
                    <a:bodyPr/>
                    <a:lstStyle/>
                    <a:p>
                      <a:r>
                        <a:rPr lang="en-GB" dirty="0"/>
                        <a:t>Option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G</a:t>
                      </a:r>
                      <a:endParaRPr lang="en-GB" baseline="-2500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baseline="-25000" dirty="0">
                          <a:sym typeface="Symbol" panose="05050102010706020507" pitchFamily="18" charset="2"/>
                        </a:rPr>
                        <a:t>Q</a:t>
                      </a:r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Independent validation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Rd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 err="1">
                          <a:sym typeface="Symbol" panose="05050102010706020507" pitchFamily="18" charset="2"/>
                        </a:rPr>
                        <a:t>FoS</a:t>
                      </a:r>
                      <a:endParaRPr lang="en-GB" i="0" dirty="0"/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baseline="0" dirty="0"/>
                        <a:t>Pile type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 err="1">
                          <a:sym typeface="Symbol" panose="05050102010706020507" pitchFamily="18" charset="2"/>
                        </a:rPr>
                        <a:t>Rc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 err="1">
                          <a:sym typeface="Symbol" panose="05050102010706020507" pitchFamily="18" charset="2"/>
                        </a:rPr>
                        <a:t>Rb</a:t>
                      </a:r>
                      <a:endParaRPr lang="en-GB" i="0" baseline="0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GB" i="0" baseline="-25000" dirty="0">
                          <a:sym typeface="Symbol" panose="05050102010706020507" pitchFamily="18" charset="2"/>
                        </a:rPr>
                        <a:t>Rs</a:t>
                      </a:r>
                      <a:endParaRPr lang="en-GB" dirty="0"/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391073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(c) DC1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1.35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2341568638"/>
                  </a:ext>
                </a:extLst>
              </a:tr>
              <a:tr h="360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(d) DC1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1.35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b="1" dirty="0"/>
                        <a:t>1.5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Minimum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1.6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2.5-3.2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Bored</a:t>
                      </a:r>
                      <a:br>
                        <a:rPr lang="en-GB" dirty="0"/>
                      </a:br>
                      <a:r>
                        <a:rPr lang="en-GB" dirty="0"/>
                        <a:t>CFA</a:t>
                      </a:r>
                      <a:br>
                        <a:rPr lang="en-GB" dirty="0"/>
                      </a:br>
                      <a:r>
                        <a:rPr lang="en-GB" dirty="0"/>
                        <a:t>Low displacement</a:t>
                      </a:r>
                      <a:br>
                        <a:rPr lang="en-GB" dirty="0"/>
                      </a:br>
                      <a:r>
                        <a:rPr lang="en-GB" dirty="0"/>
                        <a:t>High displacement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r>
                        <a:rPr lang="en-GB" dirty="0"/>
                        <a:t>1.4</a:t>
                      </a:r>
                      <a:br>
                        <a:rPr lang="en-GB" dirty="0"/>
                      </a:br>
                      <a:r>
                        <a:rPr lang="en-GB" dirty="0"/>
                        <a:t>1.4</a:t>
                      </a:r>
                      <a:br>
                        <a:rPr lang="en-GB" dirty="0"/>
                      </a:br>
                      <a:r>
                        <a:rPr lang="en-GB" dirty="0"/>
                        <a:t>1.3</a:t>
                      </a:r>
                      <a:br>
                        <a:rPr lang="en-GB" dirty="0"/>
                      </a:br>
                      <a:r>
                        <a:rPr lang="en-GB" dirty="0"/>
                        <a:t>1.2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1.4</a:t>
                      </a:r>
                      <a:br>
                        <a:rPr lang="en-GB" b="1" dirty="0"/>
                      </a:br>
                      <a:r>
                        <a:rPr lang="en-GB" b="1" dirty="0"/>
                        <a:t>1.4</a:t>
                      </a:r>
                      <a:br>
                        <a:rPr lang="en-GB" b="1" dirty="0"/>
                      </a:br>
                      <a:r>
                        <a:rPr lang="en-GB" b="1" dirty="0"/>
                        <a:t>1.3</a:t>
                      </a:r>
                      <a:br>
                        <a:rPr lang="en-GB" b="1" dirty="0"/>
                      </a:br>
                      <a:r>
                        <a:rPr lang="en-GB" b="1" dirty="0"/>
                        <a:t>1.2</a:t>
                      </a:r>
                    </a:p>
                  </a:txBody>
                  <a:tcPr marL="125211" marR="125211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1.1</a:t>
                      </a:r>
                    </a:p>
                  </a:txBody>
                  <a:tcPr marL="125211" marR="125211"/>
                </a:tc>
                <a:extLst>
                  <a:ext uri="{0D108BD9-81ED-4DB2-BD59-A6C34878D82A}">
                    <a16:rowId xmlns:a16="http://schemas.microsoft.com/office/drawing/2014/main" val="4143541717"/>
                  </a:ext>
                </a:extLst>
              </a:tr>
              <a:tr h="3609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1.4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2.2-2.8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81483"/>
                  </a:ext>
                </a:extLst>
              </a:tr>
              <a:tr h="28685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Comprehensive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1.2</a:t>
                      </a:r>
                    </a:p>
                  </a:txBody>
                  <a:tcPr marL="125211" marR="1252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1.9-2.4</a:t>
                      </a:r>
                    </a:p>
                  </a:txBody>
                  <a:tcPr marL="125211" marR="125211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8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0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Traditional factors-of-safety vs Eurocode 7 UK NA</a:t>
            </a:r>
            <a:br>
              <a:rPr lang="en-GB" dirty="0"/>
            </a:br>
            <a:r>
              <a:rPr lang="en-GB" dirty="0"/>
              <a:t>Bond and Harris (2008) </a:t>
            </a:r>
            <a:r>
              <a:rPr lang="en-GB" dirty="0">
                <a:latin typeface="Helvetica" pitchFamily="34" charset="0"/>
              </a:rPr>
              <a:t>†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962-BF6C-478F-9CC0-352BA2179187}" type="datetime7">
              <a:rPr lang="en-GB" smtClean="0"/>
              <a:t>Nov-19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FPS technical meeting November 2019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5144-1871-4CBB-BF5D-9E9045745FA7}" type="slidenum">
              <a:rPr lang="en-GB"/>
              <a:pPr/>
              <a:t>9</a:t>
            </a:fld>
            <a:endParaRPr lang="en-GB"/>
          </a:p>
        </p:txBody>
      </p:sp>
      <p:pic>
        <p:nvPicPr>
          <p:cNvPr id="7557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3132"/>
            <a:ext cx="5389563" cy="4649260"/>
          </a:xfrm>
          <a:noFill/>
          <a:ln/>
        </p:spPr>
      </p:pic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42B3EE61-7142-4BF5-8835-6443EB28A55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21" y="1396509"/>
            <a:ext cx="5328458" cy="4576156"/>
          </a:xfrm>
        </p:spPr>
      </p:pic>
    </p:spTree>
    <p:extLst>
      <p:ext uri="{BB962C8B-B14F-4D97-AF65-F5344CB8AC3E}">
        <p14:creationId xmlns:p14="http://schemas.microsoft.com/office/powerpoint/2010/main" val="2190168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oding Eurocodes (2016)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27B4ED5C1DB46BC813C8312892B51" ma:contentTypeVersion="13" ma:contentTypeDescription="Create a new document." ma:contentTypeScope="" ma:versionID="9d4a8be96ea6d41c5c5b70354bcd3236">
  <xsd:schema xmlns:xsd="http://www.w3.org/2001/XMLSchema" xmlns:xs="http://www.w3.org/2001/XMLSchema" xmlns:p="http://schemas.microsoft.com/office/2006/metadata/properties" xmlns:ns2="0d8abe9f-2342-4c77-9e5e-7c3cf2c8ee2e" xmlns:ns3="670eea12-9f60-46c6-83b5-8ad4e74c0ff6" targetNamespace="http://schemas.microsoft.com/office/2006/metadata/properties" ma:root="true" ma:fieldsID="656fb6ae48e00fdf0490feffde83c467" ns2:_="" ns3:_="">
    <xsd:import namespace="0d8abe9f-2342-4c77-9e5e-7c3cf2c8ee2e"/>
    <xsd:import namespace="670eea12-9f60-46c6-83b5-8ad4e74c0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abe9f-2342-4c77-9e5e-7c3cf2c8ee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eea12-9f60-46c6-83b5-8ad4e74c0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AE6573-447B-46D2-817F-34788C4A10C3}"/>
</file>

<file path=customXml/itemProps2.xml><?xml version="1.0" encoding="utf-8"?>
<ds:datastoreItem xmlns:ds="http://schemas.openxmlformats.org/officeDocument/2006/customXml" ds:itemID="{AA5CA823-4839-435A-8A4F-1F5A905F3473}"/>
</file>

<file path=customXml/itemProps3.xml><?xml version="1.0" encoding="utf-8"?>
<ds:datastoreItem xmlns:ds="http://schemas.openxmlformats.org/officeDocument/2006/customXml" ds:itemID="{09B786CD-B5CD-4B50-BA1F-42BB7CB06C4B}"/>
</file>

<file path=docProps/app.xml><?xml version="1.0" encoding="utf-8"?>
<Properties xmlns="http://schemas.openxmlformats.org/officeDocument/2006/extended-properties" xmlns:vt="http://schemas.openxmlformats.org/officeDocument/2006/docPropsVTypes">
  <Template>Decoding Eurocodes (2016)</Template>
  <TotalTime>6747</TotalTime>
  <Words>707</Words>
  <Application>Microsoft Office PowerPoint</Application>
  <PresentationFormat>Widescreen</PresentationFormat>
  <Paragraphs>187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Cambria Math</vt:lpstr>
      <vt:lpstr>Gill Sans MT</vt:lpstr>
      <vt:lpstr>Helvetica</vt:lpstr>
      <vt:lpstr>Symbol</vt:lpstr>
      <vt:lpstr>Times New Roman</vt:lpstr>
      <vt:lpstr>Wingdings</vt:lpstr>
      <vt:lpstr>Wingdings 3</vt:lpstr>
      <vt:lpstr>Decoding Eurocodes (2016)</vt:lpstr>
      <vt:lpstr>FPS technical meeting 14th November 2019</vt:lpstr>
      <vt:lpstr>Eurocode 7 Parts 2 and 3 – Final PT Drafts October 2019 Timetable for submitting UK comments</vt:lpstr>
      <vt:lpstr>PT4 Final Draft October 2019 Classification of piles</vt:lpstr>
      <vt:lpstr>PT4 Final Draft October 2019 Examples of pile types in different classes</vt:lpstr>
      <vt:lpstr>PT4 Final Draft October 2019 Classification of information used to validate pile design</vt:lpstr>
      <vt:lpstr>PT4 Final Draft October 2019 Partial factors for pile resistance</vt:lpstr>
      <vt:lpstr>PT4 Final Draft October 2019  Pile design by calculation Method A ‘Ground Model Method’</vt:lpstr>
      <vt:lpstr>Pile design by calculation Method A ‘Ground Model Method’ Alternative based on DC1</vt:lpstr>
      <vt:lpstr>Traditional factors-of-safety vs Eurocode 7 UK NA Bond and Harris (2008) †</vt:lpstr>
      <vt:lpstr>Global FoS with amended new proposal (50% G + 50% Q) (left) Base and shaft factors (right) Total factor</vt:lpstr>
      <vt:lpstr>PT4 Final Draft October 2019 Minimum validation testing/minimum pile spacing</vt:lpstr>
      <vt:lpstr>PT4 Final Draft October 2019 Test proof load</vt:lpstr>
      <vt:lpstr>PT4 Final Draft October 2019 Combination of actions for downdrag – guidance requested!</vt:lpstr>
      <vt:lpstr>Existing UK pile design practice</vt:lpstr>
      <vt:lpstr>Traditional factors-of-safety vs Eurocode 7 UK NA Bond and Harris (2008) †</vt:lpstr>
      <vt:lpstr>Pile design by calculation Method A ‘Ground Model Method’ Alternative based on DC1 – CFA/Bored piles only</vt:lpstr>
    </vt:vector>
  </TitlesOfParts>
  <Company>Geocentrix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Tomorrow's geotechnical toolbox - EN 1997-3</dc:title>
  <dc:subject>En 1997-3 Geotechnical structures</dc:subject>
  <dc:creator>Dr Andrew Bond</dc:creator>
  <dc:description>Rev 1 22/08/19 created</dc:description>
  <cp:lastModifiedBy>Andrew Bond</cp:lastModifiedBy>
  <cp:revision>347</cp:revision>
  <cp:lastPrinted>2019-08-22T11:32:15Z</cp:lastPrinted>
  <dcterms:created xsi:type="dcterms:W3CDTF">2001-09-17T06:53:41Z</dcterms:created>
  <dcterms:modified xsi:type="dcterms:W3CDTF">2019-11-14T11:18:57Z</dcterms:modified>
  <cp:category>Tomorrow's geotechnical toolbox</cp:category>
  <cp:contentStatus>Rev 1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0x010100CB627B4ED5C1DB46BC813C8312892B51</vt:lpwstr>
  </property>
</Properties>
</file>