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63" r:id="rId22"/>
    <p:sldId id="262" r:id="rId23"/>
    <p:sldId id="279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09789-9C96-471B-856C-67348BE48CF4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A3177-F4B3-49CF-B3B9-DBC7F63EA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88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CFA 1:125 and </a:t>
            </a:r>
            <a:r>
              <a:rPr lang="en-GB" dirty="0" err="1" smtClean="0"/>
              <a:t>micropiles</a:t>
            </a:r>
            <a:r>
              <a:rPr lang="en-GB" dirty="0" smtClean="0"/>
              <a:t> 1:75.  Cased CFA 1:150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A3177-F4B3-49CF-B3B9-DBC7F63EA6B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614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F364-EA50-4336-9BF0-E9833CDB7668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8470-0E76-4C44-855C-E3EBE9E95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31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F364-EA50-4336-9BF0-E9833CDB7668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8470-0E76-4C44-855C-E3EBE9E95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69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F364-EA50-4336-9BF0-E9833CDB7668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8470-0E76-4C44-855C-E3EBE9E95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2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F364-EA50-4336-9BF0-E9833CDB7668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8470-0E76-4C44-855C-E3EBE9E95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437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F364-EA50-4336-9BF0-E9833CDB7668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8470-0E76-4C44-855C-E3EBE9E95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672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F364-EA50-4336-9BF0-E9833CDB7668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8470-0E76-4C44-855C-E3EBE9E95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57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F364-EA50-4336-9BF0-E9833CDB7668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8470-0E76-4C44-855C-E3EBE9E95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3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F364-EA50-4336-9BF0-E9833CDB7668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8470-0E76-4C44-855C-E3EBE9E95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01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F364-EA50-4336-9BF0-E9833CDB7668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8470-0E76-4C44-855C-E3EBE9E95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07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F364-EA50-4336-9BF0-E9833CDB7668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8470-0E76-4C44-855C-E3EBE9E95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754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F364-EA50-4336-9BF0-E9833CDB7668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8470-0E76-4C44-855C-E3EBE9E95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97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EF364-EA50-4336-9BF0-E9833CDB7668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E8470-0E76-4C44-855C-E3EBE9E95684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989" y="164544"/>
            <a:ext cx="1088702" cy="134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7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SPERWall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Third Edition</a:t>
            </a:r>
            <a:endParaRPr lang="en-GB" dirty="0"/>
          </a:p>
          <a:p>
            <a:r>
              <a:rPr lang="en-GB" dirty="0"/>
              <a:t>November 2016</a:t>
            </a:r>
          </a:p>
        </p:txBody>
      </p:sp>
    </p:spTree>
    <p:extLst>
      <p:ext uri="{BB962C8B-B14F-4D97-AF65-F5344CB8AC3E}">
        <p14:creationId xmlns:p14="http://schemas.microsoft.com/office/powerpoint/2010/main" val="231817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7 - Helical steel piles (new)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Materials standards specified</a:t>
            </a:r>
          </a:p>
          <a:p>
            <a:r>
              <a:rPr lang="en-GB" dirty="0" smtClean="0"/>
              <a:t>Monitoring and recording of torque throughout</a:t>
            </a:r>
          </a:p>
          <a:p>
            <a:r>
              <a:rPr lang="en-GB" dirty="0" smtClean="0"/>
              <a:t>Minimum defining torque requirements to be set</a:t>
            </a:r>
          </a:p>
          <a:p>
            <a:r>
              <a:rPr lang="en-GB" dirty="0" smtClean="0"/>
              <a:t>Special reduced cycle static test procedures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97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B8 – Steel bearing piles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Material standards specified and in line with Eurocodes</a:t>
            </a:r>
          </a:p>
          <a:p>
            <a:r>
              <a:rPr lang="en-GB" dirty="0" smtClean="0"/>
              <a:t>Standards for site welding</a:t>
            </a:r>
          </a:p>
          <a:p>
            <a:r>
              <a:rPr lang="en-GB" dirty="0" smtClean="0"/>
              <a:t>Reference to new Arcelor Mittal Piling Handbook (2016)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7598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</a:t>
            </a:r>
            <a:r>
              <a:rPr lang="en-GB" dirty="0" smtClean="0"/>
              <a:t>B9 </a:t>
            </a:r>
            <a:r>
              <a:rPr lang="en-GB" dirty="0" smtClean="0"/>
              <a:t>– Timber piles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Amended to current codes</a:t>
            </a:r>
          </a:p>
          <a:p>
            <a:r>
              <a:rPr lang="en-GB" dirty="0" smtClean="0"/>
              <a:t>Durability amended with the withdrawal of CCA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002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</a:t>
            </a:r>
            <a:r>
              <a:rPr lang="en-GB" dirty="0" smtClean="0"/>
              <a:t>B10 – Diaphragm walls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Cage tolerance tightened to +70/-50mm</a:t>
            </a:r>
          </a:p>
          <a:p>
            <a:r>
              <a:rPr lang="en-GB" dirty="0" smtClean="0"/>
              <a:t>Update on tremie procedure in line with bored piling section</a:t>
            </a:r>
          </a:p>
          <a:p>
            <a:r>
              <a:rPr lang="en-GB" dirty="0" smtClean="0"/>
              <a:t>Base hardness test as a suggestion</a:t>
            </a:r>
          </a:p>
          <a:p>
            <a:r>
              <a:rPr lang="en-GB" dirty="0" smtClean="0"/>
              <a:t>Water retention in line with B1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626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/>
              <a:t>Part </a:t>
            </a:r>
            <a:r>
              <a:rPr lang="en-GB" dirty="0" smtClean="0"/>
              <a:t>B11 – Secant pile walls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Specification includes for soft slurry mix, low strength concrete and full strength concrete</a:t>
            </a:r>
          </a:p>
          <a:p>
            <a:r>
              <a:rPr lang="en-GB" dirty="0" smtClean="0"/>
              <a:t>Box outs now discouraged</a:t>
            </a:r>
          </a:p>
          <a:p>
            <a:r>
              <a:rPr lang="en-GB" dirty="0" smtClean="0"/>
              <a:t>Water retention in line with B1</a:t>
            </a:r>
          </a:p>
          <a:p>
            <a:r>
              <a:rPr lang="en-GB" dirty="0" smtClean="0"/>
              <a:t>Recommended interval for cutting piles &gt;18 hours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05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B12 – Contiguous pile walls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Guide walls not typical </a:t>
            </a:r>
          </a:p>
          <a:p>
            <a:r>
              <a:rPr lang="en-GB" dirty="0" smtClean="0"/>
              <a:t>Additional 100mm tolerance for overbreak</a:t>
            </a:r>
          </a:p>
          <a:p>
            <a:r>
              <a:rPr lang="en-GB" dirty="0" smtClean="0"/>
              <a:t>Integrity testing not recommended</a:t>
            </a:r>
          </a:p>
        </p:txBody>
      </p:sp>
    </p:spTree>
    <p:extLst>
      <p:ext uri="{BB962C8B-B14F-4D97-AF65-F5344CB8AC3E}">
        <p14:creationId xmlns:p14="http://schemas.microsoft.com/office/powerpoint/2010/main" val="3805009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B13 – King pile walls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Reference to them being temporary removed</a:t>
            </a:r>
          </a:p>
          <a:p>
            <a:r>
              <a:rPr lang="en-GB" dirty="0" smtClean="0"/>
              <a:t>Normal tolerances specified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938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B14 – Steel sheet piles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Updated to Eurocodes and new references</a:t>
            </a:r>
          </a:p>
          <a:p>
            <a:r>
              <a:rPr lang="en-GB" dirty="0" smtClean="0"/>
              <a:t>Crush piling mentioned</a:t>
            </a:r>
          </a:p>
          <a:p>
            <a:r>
              <a:rPr lang="en-GB" dirty="0" smtClean="0"/>
              <a:t>Welding standards updated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347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Parts B15-B17 - Testing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TIP testing included</a:t>
            </a:r>
          </a:p>
          <a:p>
            <a:r>
              <a:rPr lang="en-GB" dirty="0" smtClean="0"/>
              <a:t>Fibre optic sensing covered in greater detail</a:t>
            </a:r>
          </a:p>
          <a:p>
            <a:r>
              <a:rPr lang="en-GB" dirty="0" smtClean="0"/>
              <a:t>Concrete should be twice applied stress before testing</a:t>
            </a:r>
          </a:p>
          <a:p>
            <a:r>
              <a:rPr lang="en-GB" dirty="0" smtClean="0"/>
              <a:t>Emphasis on electronic data</a:t>
            </a:r>
          </a:p>
          <a:p>
            <a:r>
              <a:rPr lang="en-GB" dirty="0" smtClean="0"/>
              <a:t>CRP testing not recommended</a:t>
            </a:r>
          </a:p>
          <a:p>
            <a:r>
              <a:rPr lang="en-GB" dirty="0" smtClean="0"/>
              <a:t>Removed requirement to justify if less than 80% of limits</a:t>
            </a:r>
          </a:p>
          <a:p>
            <a:r>
              <a:rPr lang="en-GB" dirty="0" smtClean="0"/>
              <a:t>ASTM codes included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906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B18 – Permanent casing/coating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Sleeves, liners now referred to as permanent casing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3690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Part A is advisory, particularly for those procuring piling and diaphragm walling</a:t>
            </a:r>
          </a:p>
          <a:p>
            <a:r>
              <a:rPr lang="en-GB" dirty="0"/>
              <a:t>The old parts B&amp;C that used to be separate now appear contiguous to each other for easier reading</a:t>
            </a:r>
          </a:p>
          <a:p>
            <a:r>
              <a:rPr lang="en-GB" dirty="0"/>
              <a:t>Section 1 is general requirements and has been extensively re-written</a:t>
            </a:r>
          </a:p>
          <a:p>
            <a:r>
              <a:rPr lang="en-GB" dirty="0"/>
              <a:t>20 sections then follow with new chapters on </a:t>
            </a:r>
            <a:r>
              <a:rPr lang="en-GB" dirty="0" err="1"/>
              <a:t>micropiles</a:t>
            </a:r>
            <a:r>
              <a:rPr lang="en-GB" dirty="0"/>
              <a:t> and helical piles</a:t>
            </a:r>
          </a:p>
          <a:p>
            <a:r>
              <a:rPr lang="en-GB" dirty="0"/>
              <a:t>The references section has been refreshed and includes relevant Eurocodes</a:t>
            </a:r>
          </a:p>
        </p:txBody>
      </p:sp>
    </p:spTree>
    <p:extLst>
      <p:ext uri="{BB962C8B-B14F-4D97-AF65-F5344CB8AC3E}">
        <p14:creationId xmlns:p14="http://schemas.microsoft.com/office/powerpoint/2010/main" val="253995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B19 - Instrumentation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Consideration of BIM</a:t>
            </a:r>
          </a:p>
          <a:p>
            <a:r>
              <a:rPr lang="en-GB" dirty="0" smtClean="0"/>
              <a:t>Modernised for new sensors such as SAA</a:t>
            </a:r>
          </a:p>
          <a:p>
            <a:r>
              <a:rPr lang="en-GB" dirty="0" smtClean="0"/>
              <a:t>Real time monitoring discussed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3166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B20 </a:t>
            </a:r>
            <a:r>
              <a:rPr lang="en-GB" dirty="0" smtClean="0"/>
              <a:t>- </a:t>
            </a:r>
            <a:r>
              <a:rPr lang="en-GB" dirty="0"/>
              <a:t>Support fluid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Fluid to </a:t>
            </a:r>
            <a:r>
              <a:rPr lang="en-GB" dirty="0"/>
              <a:t>be maintained 1.5m above </a:t>
            </a:r>
            <a:r>
              <a:rPr lang="en-GB" dirty="0" smtClean="0"/>
              <a:t>GWL</a:t>
            </a:r>
          </a:p>
          <a:p>
            <a:r>
              <a:rPr lang="en-GB" dirty="0" smtClean="0"/>
              <a:t>Contractor to propose fluid and testing regime</a:t>
            </a:r>
          </a:p>
          <a:p>
            <a:r>
              <a:rPr lang="en-GB" dirty="0" smtClean="0"/>
              <a:t>Expanded guidance notes</a:t>
            </a:r>
          </a:p>
          <a:p>
            <a:r>
              <a:rPr lang="en-GB" dirty="0" smtClean="0"/>
              <a:t>Bentonite suggested parameters revised</a:t>
            </a:r>
          </a:p>
          <a:p>
            <a:r>
              <a:rPr lang="en-GB" dirty="0" smtClean="0"/>
              <a:t>Suggested limits on polymers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82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B21 -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Concrete terminology (consistence</a:t>
            </a:r>
            <a:r>
              <a:rPr lang="en-GB" dirty="0" smtClean="0"/>
              <a:t>) not slump or flow</a:t>
            </a:r>
          </a:p>
          <a:p>
            <a:r>
              <a:rPr lang="en-GB" dirty="0" smtClean="0"/>
              <a:t>Trials</a:t>
            </a:r>
          </a:p>
          <a:p>
            <a:r>
              <a:rPr lang="en-GB" dirty="0" smtClean="0"/>
              <a:t>Sampling (</a:t>
            </a:r>
            <a:r>
              <a:rPr lang="en-GB" dirty="0" err="1" smtClean="0"/>
              <a:t>eg</a:t>
            </a:r>
            <a:r>
              <a:rPr lang="en-GB" dirty="0" smtClean="0"/>
              <a:t> cubes) and </a:t>
            </a:r>
            <a:r>
              <a:rPr lang="en-GB" smtClean="0"/>
              <a:t>new tests</a:t>
            </a:r>
            <a:endParaRPr lang="en-GB" dirty="0" smtClean="0"/>
          </a:p>
          <a:p>
            <a:r>
              <a:rPr lang="en-GB" dirty="0" smtClean="0"/>
              <a:t>Mix design </a:t>
            </a:r>
          </a:p>
          <a:p>
            <a:r>
              <a:rPr lang="en-GB" dirty="0" smtClean="0"/>
              <a:t>All now considering Eurocodes and the EFFC/DFI tremie guide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512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Contributors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9017"/>
            <a:ext cx="3952164" cy="4351338"/>
          </a:xfrm>
        </p:spPr>
        <p:txBody>
          <a:bodyPr>
            <a:noAutofit/>
          </a:bodyPr>
          <a:lstStyle/>
          <a:p>
            <a:r>
              <a:rPr lang="en-GB" sz="1600" b="1" dirty="0" smtClean="0"/>
              <a:t>J. De Waele FPS</a:t>
            </a:r>
          </a:p>
          <a:p>
            <a:r>
              <a:rPr lang="en-GB" sz="1600" b="1" dirty="0" smtClean="0"/>
              <a:t>N</a:t>
            </a:r>
            <a:r>
              <a:rPr lang="en-GB" sz="1600" b="1" dirty="0"/>
              <a:t>. Sartain, </a:t>
            </a:r>
            <a:r>
              <a:rPr lang="en-GB" sz="1600" b="1" dirty="0" smtClean="0"/>
              <a:t>HS2</a:t>
            </a:r>
            <a:endParaRPr lang="en-GB" sz="1600" b="1" dirty="0"/>
          </a:p>
          <a:p>
            <a:r>
              <a:rPr lang="en-GB" sz="1600" b="1" dirty="0"/>
              <a:t>S. Williams, Network </a:t>
            </a:r>
            <a:r>
              <a:rPr lang="en-GB" sz="1600" b="1" dirty="0" smtClean="0"/>
              <a:t>Rail</a:t>
            </a:r>
          </a:p>
          <a:p>
            <a:r>
              <a:rPr lang="en-GB" sz="1600" b="1" dirty="0" smtClean="0"/>
              <a:t>M</a:t>
            </a:r>
            <a:r>
              <a:rPr lang="en-GB" sz="1600" b="1" dirty="0"/>
              <a:t>. Shaw, Highways </a:t>
            </a:r>
            <a:r>
              <a:rPr lang="en-GB" sz="1600" b="1" dirty="0" smtClean="0"/>
              <a:t>England</a:t>
            </a:r>
          </a:p>
          <a:p>
            <a:r>
              <a:rPr lang="en-GB" sz="1600" b="1" dirty="0" smtClean="0"/>
              <a:t>P</a:t>
            </a:r>
            <a:r>
              <a:rPr lang="en-GB" sz="1600" b="1" dirty="0"/>
              <a:t>. Ingram, </a:t>
            </a:r>
            <a:r>
              <a:rPr lang="en-GB" sz="1600" b="1" dirty="0" smtClean="0"/>
              <a:t>Arup</a:t>
            </a:r>
          </a:p>
          <a:p>
            <a:r>
              <a:rPr lang="en-GB" sz="1600" b="1" dirty="0" smtClean="0"/>
              <a:t>C</a:t>
            </a:r>
            <a:r>
              <a:rPr lang="en-GB" sz="1600" b="1" dirty="0"/>
              <a:t>. Merridew, </a:t>
            </a:r>
            <a:r>
              <a:rPr lang="en-GB" sz="1600" b="1" dirty="0" err="1" smtClean="0"/>
              <a:t>Bachy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Soletanche</a:t>
            </a:r>
            <a:endParaRPr lang="en-GB" sz="1600" dirty="0"/>
          </a:p>
          <a:p>
            <a:r>
              <a:rPr lang="en-GB" sz="1600" dirty="0" smtClean="0"/>
              <a:t>J</a:t>
            </a:r>
            <a:r>
              <a:rPr lang="en-GB" sz="1600" dirty="0"/>
              <a:t>. Ball, Roger </a:t>
            </a:r>
            <a:r>
              <a:rPr lang="en-GB" sz="1600" dirty="0" err="1" smtClean="0"/>
              <a:t>Bullivant</a:t>
            </a:r>
            <a:endParaRPr lang="en-GB" sz="1600" dirty="0" smtClean="0"/>
          </a:p>
          <a:p>
            <a:r>
              <a:rPr lang="en-GB" sz="1600" dirty="0" smtClean="0"/>
              <a:t>T</a:t>
            </a:r>
            <a:r>
              <a:rPr lang="en-GB" sz="1600" dirty="0"/>
              <a:t>. Suckling</a:t>
            </a:r>
            <a:r>
              <a:rPr lang="en-GB" sz="1600" dirty="0" smtClean="0"/>
              <a:t>, A </a:t>
            </a:r>
            <a:r>
              <a:rPr lang="en-GB" sz="1600" dirty="0"/>
              <a:t>Squared </a:t>
            </a:r>
            <a:r>
              <a:rPr lang="en-GB" sz="1600" dirty="0" smtClean="0"/>
              <a:t>Studio</a:t>
            </a:r>
          </a:p>
          <a:p>
            <a:r>
              <a:rPr lang="en-GB" sz="1600" dirty="0" smtClean="0"/>
              <a:t>A</a:t>
            </a:r>
            <a:r>
              <a:rPr lang="en-GB" sz="1600" dirty="0"/>
              <a:t>. </a:t>
            </a:r>
            <a:r>
              <a:rPr lang="en-GB" sz="1600" dirty="0" err="1"/>
              <a:t>Podpriatov</a:t>
            </a:r>
            <a:r>
              <a:rPr lang="en-GB" sz="1600" dirty="0"/>
              <a:t>, </a:t>
            </a:r>
            <a:r>
              <a:rPr lang="en-GB" sz="1600" dirty="0" err="1" smtClean="0"/>
              <a:t>Screwfast</a:t>
            </a:r>
            <a:endParaRPr lang="en-GB" sz="1600" dirty="0" smtClean="0"/>
          </a:p>
          <a:p>
            <a:r>
              <a:rPr lang="en-GB" sz="1600" dirty="0" smtClean="0"/>
              <a:t>D</a:t>
            </a:r>
            <a:r>
              <a:rPr lang="en-GB" sz="1600" dirty="0"/>
              <a:t>. Puller, Geotechnical </a:t>
            </a:r>
            <a:r>
              <a:rPr lang="en-GB" sz="1600" dirty="0" smtClean="0"/>
              <a:t>Experts</a:t>
            </a:r>
          </a:p>
          <a:p>
            <a:r>
              <a:rPr lang="en-GB" sz="1600" dirty="0" smtClean="0"/>
              <a:t>M</a:t>
            </a:r>
            <a:r>
              <a:rPr lang="en-GB" sz="1600" dirty="0"/>
              <a:t>. </a:t>
            </a:r>
            <a:r>
              <a:rPr lang="en-GB" sz="1600" dirty="0" err="1"/>
              <a:t>Gavins</a:t>
            </a:r>
            <a:r>
              <a:rPr lang="en-GB" sz="1600" dirty="0"/>
              <a:t>, </a:t>
            </a:r>
            <a:r>
              <a:rPr lang="en-GB" sz="1600" dirty="0" smtClean="0"/>
              <a:t>Atkins</a:t>
            </a:r>
          </a:p>
          <a:p>
            <a:r>
              <a:rPr lang="en-GB" sz="1600" dirty="0" smtClean="0"/>
              <a:t>N</a:t>
            </a:r>
            <a:r>
              <a:rPr lang="en-GB" sz="1600" dirty="0"/>
              <a:t>. Brooks, </a:t>
            </a:r>
            <a:r>
              <a:rPr lang="en-GB" sz="1600" dirty="0" err="1" smtClean="0"/>
              <a:t>ReGeotechnical</a:t>
            </a:r>
            <a:endParaRPr lang="en-GB" sz="1600" dirty="0" smtClean="0"/>
          </a:p>
          <a:p>
            <a:r>
              <a:rPr lang="en-GB" sz="1600" dirty="0" smtClean="0"/>
              <a:t>P</a:t>
            </a:r>
            <a:r>
              <a:rPr lang="en-GB" sz="1600" dirty="0"/>
              <a:t>. Payne, Cementation </a:t>
            </a:r>
            <a:r>
              <a:rPr lang="en-GB" sz="1600" dirty="0" smtClean="0"/>
              <a:t>Skanska</a:t>
            </a:r>
          </a:p>
          <a:p>
            <a:r>
              <a:rPr lang="en-GB" sz="1600" dirty="0" smtClean="0"/>
              <a:t>D</a:t>
            </a:r>
            <a:r>
              <a:rPr lang="en-GB" sz="1600" dirty="0"/>
              <a:t>. </a:t>
            </a:r>
            <a:r>
              <a:rPr lang="en-GB" sz="1600" dirty="0" smtClean="0"/>
              <a:t>Nicholson, Arup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43752" y="1186451"/>
            <a:ext cx="39521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dirty="0" smtClean="0"/>
          </a:p>
          <a:p>
            <a:r>
              <a:rPr lang="en-GB" sz="1600" dirty="0" smtClean="0"/>
              <a:t>D. Hard, </a:t>
            </a:r>
            <a:r>
              <a:rPr lang="en-GB" sz="1600" dirty="0" err="1" smtClean="0"/>
              <a:t>Bachy</a:t>
            </a:r>
            <a:r>
              <a:rPr lang="en-GB" sz="1600" dirty="0" smtClean="0"/>
              <a:t> </a:t>
            </a:r>
            <a:r>
              <a:rPr lang="en-GB" sz="1600" dirty="0" err="1" smtClean="0"/>
              <a:t>Soletanche</a:t>
            </a:r>
            <a:endParaRPr lang="en-GB" sz="1600" dirty="0" smtClean="0"/>
          </a:p>
          <a:p>
            <a:r>
              <a:rPr lang="en-GB" sz="1600" dirty="0" smtClean="0"/>
              <a:t>C. Burton, </a:t>
            </a:r>
            <a:r>
              <a:rPr lang="en-GB" sz="1600" dirty="0" err="1" smtClean="0"/>
              <a:t>Aarsleff</a:t>
            </a:r>
            <a:endParaRPr lang="en-GB" sz="1600" dirty="0" smtClean="0"/>
          </a:p>
          <a:p>
            <a:r>
              <a:rPr lang="en-GB" sz="1600" dirty="0" smtClean="0"/>
              <a:t>R. </a:t>
            </a:r>
            <a:r>
              <a:rPr lang="en-GB" sz="1600" dirty="0" err="1" smtClean="0"/>
              <a:t>Mure</a:t>
            </a:r>
            <a:r>
              <a:rPr lang="en-GB" sz="1600" dirty="0" smtClean="0"/>
              <a:t>, BBGE</a:t>
            </a:r>
          </a:p>
          <a:p>
            <a:r>
              <a:rPr lang="en-GB" sz="1600" dirty="0" err="1" smtClean="0"/>
              <a:t>D.Mellors</a:t>
            </a:r>
            <a:r>
              <a:rPr lang="en-GB" sz="1600" dirty="0" smtClean="0"/>
              <a:t> BBGE</a:t>
            </a:r>
          </a:p>
          <a:p>
            <a:r>
              <a:rPr lang="en-GB" sz="1600" dirty="0" err="1" smtClean="0"/>
              <a:t>T.Hayward</a:t>
            </a:r>
            <a:r>
              <a:rPr lang="en-GB" sz="1600" dirty="0" smtClean="0"/>
              <a:t>, Expanded</a:t>
            </a:r>
          </a:p>
          <a:p>
            <a:r>
              <a:rPr lang="en-GB" sz="1600" dirty="0" err="1" smtClean="0"/>
              <a:t>D.Roy</a:t>
            </a:r>
            <a:r>
              <a:rPr lang="en-GB" sz="1600" dirty="0" smtClean="0"/>
              <a:t>, </a:t>
            </a:r>
            <a:r>
              <a:rPr lang="en-GB" sz="1600" dirty="0" err="1" smtClean="0"/>
              <a:t>Keltbray</a:t>
            </a:r>
            <a:endParaRPr lang="en-GB" sz="1600" dirty="0" smtClean="0"/>
          </a:p>
          <a:p>
            <a:r>
              <a:rPr lang="en-GB" sz="1600" dirty="0" smtClean="0"/>
              <a:t>K. </a:t>
            </a:r>
            <a:r>
              <a:rPr lang="en-GB" sz="1600" dirty="0" err="1" smtClean="0"/>
              <a:t>Kiany</a:t>
            </a:r>
            <a:r>
              <a:rPr lang="en-GB" sz="1600" dirty="0" smtClean="0"/>
              <a:t>, Rock and Alluvium</a:t>
            </a:r>
          </a:p>
          <a:p>
            <a:r>
              <a:rPr lang="en-GB" sz="1600" dirty="0" smtClean="0"/>
              <a:t>G. Thompson, </a:t>
            </a:r>
            <a:r>
              <a:rPr lang="en-GB" sz="1600" dirty="0" err="1" smtClean="0"/>
              <a:t>Bachy</a:t>
            </a:r>
            <a:r>
              <a:rPr lang="en-GB" sz="1600" dirty="0" smtClean="0"/>
              <a:t> </a:t>
            </a:r>
            <a:r>
              <a:rPr lang="en-GB" sz="1600" dirty="0" err="1" smtClean="0"/>
              <a:t>Soletanche</a:t>
            </a:r>
            <a:endParaRPr lang="en-GB" sz="1600" dirty="0" smtClean="0"/>
          </a:p>
          <a:p>
            <a:r>
              <a:rPr lang="en-GB" sz="1600" dirty="0" smtClean="0"/>
              <a:t>K. Henderson, BAM </a:t>
            </a:r>
            <a:r>
              <a:rPr lang="en-GB" sz="1600" dirty="0" err="1" smtClean="0"/>
              <a:t>Ritchies</a:t>
            </a:r>
            <a:endParaRPr lang="en-GB" sz="1600" dirty="0" smtClean="0"/>
          </a:p>
          <a:p>
            <a:r>
              <a:rPr lang="en-GB" sz="1600" dirty="0" smtClean="0"/>
              <a:t>J. Martin, Byland Engineering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731185" y="1188723"/>
            <a:ext cx="39521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dirty="0" smtClean="0"/>
          </a:p>
          <a:p>
            <a:r>
              <a:rPr lang="en-GB" sz="1600" dirty="0" smtClean="0"/>
              <a:t>R. Steel, FLI</a:t>
            </a:r>
          </a:p>
          <a:p>
            <a:r>
              <a:rPr lang="en-GB" sz="1600" dirty="0" smtClean="0"/>
              <a:t>S. </a:t>
            </a:r>
            <a:r>
              <a:rPr lang="en-GB" sz="1600" dirty="0" err="1" smtClean="0"/>
              <a:t>Jefferis</a:t>
            </a:r>
            <a:r>
              <a:rPr lang="en-GB" sz="1600" dirty="0" smtClean="0"/>
              <a:t>, EGL</a:t>
            </a:r>
          </a:p>
          <a:p>
            <a:r>
              <a:rPr lang="en-GB" sz="1600" dirty="0" smtClean="0"/>
              <a:t>B. Handley</a:t>
            </a:r>
          </a:p>
          <a:p>
            <a:r>
              <a:rPr lang="en-GB" sz="1600" dirty="0" smtClean="0"/>
              <a:t>S. Hadley, Central Piling</a:t>
            </a:r>
          </a:p>
          <a:p>
            <a:r>
              <a:rPr lang="en-GB" sz="1600" dirty="0" smtClean="0"/>
              <a:t>A. Bell, Cementation Skanska</a:t>
            </a:r>
          </a:p>
          <a:p>
            <a:r>
              <a:rPr lang="en-GB" sz="1600" dirty="0" smtClean="0"/>
              <a:t>M. Ellis, ESG</a:t>
            </a:r>
          </a:p>
          <a:p>
            <a:r>
              <a:rPr lang="en-GB" sz="1600" dirty="0" smtClean="0"/>
              <a:t>P. Abel, Laing O’Rourke</a:t>
            </a:r>
          </a:p>
          <a:p>
            <a:r>
              <a:rPr lang="en-GB" sz="1600" dirty="0" smtClean="0"/>
              <a:t>J. Austin, Arup</a:t>
            </a:r>
          </a:p>
          <a:p>
            <a:r>
              <a:rPr lang="en-GB" sz="1600" dirty="0" smtClean="0"/>
              <a:t>P. </a:t>
            </a:r>
            <a:r>
              <a:rPr lang="en-GB" sz="1600" dirty="0" err="1" smtClean="0"/>
              <a:t>Thurlow</a:t>
            </a:r>
            <a:r>
              <a:rPr lang="en-GB" sz="1600" dirty="0" smtClean="0"/>
              <a:t>, </a:t>
            </a:r>
            <a:r>
              <a:rPr lang="en-GB" sz="1600" dirty="0" err="1" smtClean="0"/>
              <a:t>Getec</a:t>
            </a:r>
            <a:endParaRPr lang="en-GB" sz="1600" dirty="0" smtClean="0"/>
          </a:p>
          <a:p>
            <a:r>
              <a:rPr lang="en-GB" sz="1600" dirty="0" smtClean="0"/>
              <a:t>B. Marsh, Arup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964074" y="5551437"/>
            <a:ext cx="4350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34 contributors from 27 different companies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69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SPERWall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Third Edition</a:t>
            </a:r>
            <a:endParaRPr lang="en-GB" dirty="0"/>
          </a:p>
          <a:p>
            <a:r>
              <a:rPr lang="en-GB" dirty="0"/>
              <a:t>November </a:t>
            </a:r>
            <a:r>
              <a:rPr lang="en-GB" dirty="0" smtClean="0"/>
              <a:t>2016</a:t>
            </a:r>
          </a:p>
          <a:p>
            <a:endParaRPr lang="en-GB" dirty="0" smtClean="0"/>
          </a:p>
          <a:p>
            <a:r>
              <a:rPr lang="en-GB" sz="2800" dirty="0" smtClean="0"/>
              <a:t>Thank you for listening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903" t="34095" r="52692" b="15718"/>
          <a:stretch/>
        </p:blipFill>
        <p:spPr>
          <a:xfrm>
            <a:off x="1351132" y="2033514"/>
            <a:ext cx="2524835" cy="36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2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Will be adopted fully by Network Rail, Highways England and HS2</a:t>
            </a:r>
          </a:p>
          <a:p>
            <a:r>
              <a:rPr lang="en-GB" dirty="0"/>
              <a:t>Reference to the “Engineer” has been replaced by “Contracts Administrator” to cover a wide range of forms of contract</a:t>
            </a:r>
          </a:p>
          <a:p>
            <a:r>
              <a:rPr lang="en-GB" dirty="0"/>
              <a:t>The hierarchy of technical documents is established as being</a:t>
            </a:r>
          </a:p>
          <a:p>
            <a:pPr lvl="2"/>
            <a:r>
              <a:rPr lang="en-GB" dirty="0"/>
              <a:t>Project Specification</a:t>
            </a:r>
          </a:p>
          <a:p>
            <a:pPr lvl="2"/>
            <a:r>
              <a:rPr lang="en-GB" dirty="0" err="1"/>
              <a:t>SPERWall</a:t>
            </a:r>
            <a:endParaRPr lang="en-GB" dirty="0"/>
          </a:p>
          <a:p>
            <a:pPr lvl="2"/>
            <a:r>
              <a:rPr lang="en-GB" dirty="0"/>
              <a:t>Eurocodes</a:t>
            </a:r>
          </a:p>
          <a:p>
            <a:pPr lvl="2"/>
            <a:r>
              <a:rPr lang="en-GB" dirty="0"/>
              <a:t>Codes of practice</a:t>
            </a:r>
          </a:p>
          <a:p>
            <a:r>
              <a:rPr lang="en-GB" dirty="0"/>
              <a:t>Eurocode terminology with respect to factors and actions is used throughout</a:t>
            </a:r>
          </a:p>
        </p:txBody>
      </p:sp>
    </p:spTree>
    <p:extLst>
      <p:ext uri="{BB962C8B-B14F-4D97-AF65-F5344CB8AC3E}">
        <p14:creationId xmlns:p14="http://schemas.microsoft.com/office/powerpoint/2010/main" val="127923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B1 -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responsibilities of the various designers are explained.  The use of the FPS electronic pile schedule is recommended</a:t>
            </a:r>
          </a:p>
          <a:p>
            <a:r>
              <a:rPr lang="en-GB" dirty="0"/>
              <a:t>The submission of information at tender, before and during the works is tabulated with timings</a:t>
            </a:r>
          </a:p>
          <a:p>
            <a:r>
              <a:rPr lang="en-GB" dirty="0"/>
              <a:t>The required pile or panel records are detailed</a:t>
            </a:r>
          </a:p>
          <a:p>
            <a:r>
              <a:rPr lang="en-GB" dirty="0"/>
              <a:t>Waterproofing requirements are now determined with an inspection protocol</a:t>
            </a:r>
          </a:p>
          <a:p>
            <a:r>
              <a:rPr lang="en-GB" dirty="0"/>
              <a:t>Standard pile tolerances are nominated for bearing piles and walls</a:t>
            </a:r>
          </a:p>
        </p:txBody>
      </p:sp>
    </p:spTree>
    <p:extLst>
      <p:ext uri="{BB962C8B-B14F-4D97-AF65-F5344CB8AC3E}">
        <p14:creationId xmlns:p14="http://schemas.microsoft.com/office/powerpoint/2010/main" val="308364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B2 </a:t>
            </a:r>
            <a:r>
              <a:rPr lang="en-GB" dirty="0" smtClean="0"/>
              <a:t>- </a:t>
            </a:r>
            <a:r>
              <a:rPr lang="en-GB" dirty="0"/>
              <a:t>Precast piles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Requirement for piles to be CE marked</a:t>
            </a:r>
          </a:p>
          <a:p>
            <a:r>
              <a:rPr lang="en-GB" dirty="0"/>
              <a:t>Pre-stressed piles included</a:t>
            </a:r>
          </a:p>
          <a:p>
            <a:r>
              <a:rPr lang="en-GB" dirty="0"/>
              <a:t>Significant variation in length suggested to be &gt;2m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76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B3 </a:t>
            </a:r>
            <a:r>
              <a:rPr lang="en-GB" dirty="0" smtClean="0"/>
              <a:t>- </a:t>
            </a:r>
            <a:r>
              <a:rPr lang="en-GB" dirty="0"/>
              <a:t>Bored piles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Plunge column tolerances suggested</a:t>
            </a:r>
          </a:p>
          <a:p>
            <a:r>
              <a:rPr lang="en-GB" dirty="0"/>
              <a:t>Dry bore defined as being free from any water</a:t>
            </a:r>
          </a:p>
          <a:p>
            <a:r>
              <a:rPr lang="en-GB" dirty="0"/>
              <a:t>Base cleanliness test suggested</a:t>
            </a:r>
          </a:p>
          <a:p>
            <a:r>
              <a:rPr lang="en-GB" dirty="0"/>
              <a:t>Casings to be left 1m proud</a:t>
            </a:r>
          </a:p>
          <a:p>
            <a:r>
              <a:rPr lang="en-GB" dirty="0" err="1"/>
              <a:t>Tremie</a:t>
            </a:r>
            <a:r>
              <a:rPr lang="en-GB" dirty="0"/>
              <a:t> to be lowered to within 200mm of the base, minimum embedment of 3m</a:t>
            </a:r>
          </a:p>
          <a:p>
            <a:r>
              <a:rPr lang="en-GB" dirty="0"/>
              <a:t>Time between excavation and concreting normally &lt;12 hours</a:t>
            </a:r>
          </a:p>
          <a:p>
            <a:r>
              <a:rPr lang="en-GB" dirty="0"/>
              <a:t>Base grouting included</a:t>
            </a:r>
          </a:p>
          <a:p>
            <a:r>
              <a:rPr lang="en-GB" dirty="0"/>
              <a:t>Ribbed piles included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65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B4 - CFA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Possibility to use air during drilling</a:t>
            </a:r>
          </a:p>
          <a:p>
            <a:r>
              <a:rPr lang="en-GB" dirty="0" smtClean="0"/>
              <a:t>Auger to be bored back to the base after pumping starts</a:t>
            </a:r>
          </a:p>
          <a:p>
            <a:r>
              <a:rPr lang="en-GB" dirty="0" smtClean="0"/>
              <a:t>Mast to be marked (Numbered every 1m, with mark every 0.5m)</a:t>
            </a:r>
          </a:p>
          <a:p>
            <a:r>
              <a:rPr lang="en-GB" dirty="0" smtClean="0"/>
              <a:t>Instrumentation must be used</a:t>
            </a:r>
          </a:p>
          <a:p>
            <a:r>
              <a:rPr lang="en-GB" dirty="0" smtClean="0"/>
              <a:t>Instrumentation data to be provided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49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B5 - DCIS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Includes concrete pumping</a:t>
            </a:r>
          </a:p>
          <a:p>
            <a:r>
              <a:rPr lang="en-GB" dirty="0" smtClean="0"/>
              <a:t>Concrete requirements specified for </a:t>
            </a:r>
            <a:r>
              <a:rPr lang="en-GB" dirty="0" err="1" smtClean="0"/>
              <a:t>Franki</a:t>
            </a:r>
            <a:r>
              <a:rPr lang="en-GB" dirty="0" smtClean="0"/>
              <a:t> type piles</a:t>
            </a:r>
          </a:p>
          <a:p>
            <a:r>
              <a:rPr lang="en-GB" dirty="0" smtClean="0"/>
              <a:t>Full length reinforcement required</a:t>
            </a:r>
          </a:p>
          <a:p>
            <a:r>
              <a:rPr lang="en-GB" dirty="0" smtClean="0"/>
              <a:t>Tolerances for enlarged pile heads</a:t>
            </a:r>
          </a:p>
          <a:p>
            <a:r>
              <a:rPr lang="en-GB" dirty="0" smtClean="0"/>
              <a:t>Significant variation &gt;2m</a:t>
            </a:r>
          </a:p>
          <a:p>
            <a:r>
              <a:rPr lang="en-GB" dirty="0"/>
              <a:t>Recommended spacing between freshly cast &gt;6 diameters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164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B6 - Micropiles (new)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Self drill, bored and SFA</a:t>
            </a:r>
          </a:p>
          <a:p>
            <a:r>
              <a:rPr lang="en-GB" dirty="0"/>
              <a:t>For top and bottom driven follow B5 and B8</a:t>
            </a:r>
          </a:p>
          <a:p>
            <a:r>
              <a:rPr lang="en-GB" dirty="0" smtClean="0"/>
              <a:t>Rig operator and Supervisor CV’s</a:t>
            </a:r>
          </a:p>
          <a:p>
            <a:r>
              <a:rPr lang="en-GB" dirty="0" smtClean="0"/>
              <a:t>Tolerances +/-75mm in plan and 1:75</a:t>
            </a:r>
          </a:p>
          <a:p>
            <a:r>
              <a:rPr lang="en-GB" dirty="0" smtClean="0"/>
              <a:t>Real time monitoring specified in parts</a:t>
            </a:r>
          </a:p>
          <a:p>
            <a:r>
              <a:rPr lang="en-GB" dirty="0" smtClean="0"/>
              <a:t>Types and frequency of materials testing recommended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63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627B4ED5C1DB46BC813C8312892B51" ma:contentTypeVersion="10" ma:contentTypeDescription="Create a new document." ma:contentTypeScope="" ma:versionID="1e2ab5b2ab3e110cd88b67f907f4b6f5">
  <xsd:schema xmlns:xsd="http://www.w3.org/2001/XMLSchema" xmlns:xs="http://www.w3.org/2001/XMLSchema" xmlns:p="http://schemas.microsoft.com/office/2006/metadata/properties" xmlns:ns2="0d8abe9f-2342-4c77-9e5e-7c3cf2c8ee2e" xmlns:ns3="670eea12-9f60-46c6-83b5-8ad4e74c0ff6" targetNamespace="http://schemas.microsoft.com/office/2006/metadata/properties" ma:root="true" ma:fieldsID="16120672c6cab3f3add9736666a43e5e" ns2:_="" ns3:_="">
    <xsd:import namespace="0d8abe9f-2342-4c77-9e5e-7c3cf2c8ee2e"/>
    <xsd:import namespace="670eea12-9f60-46c6-83b5-8ad4e74c0ff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8abe9f-2342-4c77-9e5e-7c3cf2c8ee2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0eea12-9f60-46c6-83b5-8ad4e74c0f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9CAE67D-E449-4070-91BE-66EF0F1303BA}"/>
</file>

<file path=customXml/itemProps2.xml><?xml version="1.0" encoding="utf-8"?>
<ds:datastoreItem xmlns:ds="http://schemas.openxmlformats.org/officeDocument/2006/customXml" ds:itemID="{728C6794-F730-4459-8BB0-9D2FE690677B}"/>
</file>

<file path=customXml/itemProps3.xml><?xml version="1.0" encoding="utf-8"?>
<ds:datastoreItem xmlns:ds="http://schemas.openxmlformats.org/officeDocument/2006/customXml" ds:itemID="{015D9C53-EA36-4BF6-8B21-480A668D573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950</Words>
  <Application>Microsoft Office PowerPoint</Application>
  <PresentationFormat>Widescreen</PresentationFormat>
  <Paragraphs>163</Paragraphs>
  <Slides>24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SPERWall</vt:lpstr>
      <vt:lpstr>General</vt:lpstr>
      <vt:lpstr>Part A</vt:lpstr>
      <vt:lpstr>Part B1 - Requirements</vt:lpstr>
      <vt:lpstr>Part B2 - Precast piles</vt:lpstr>
      <vt:lpstr>Part B3 - Bored piles</vt:lpstr>
      <vt:lpstr>Part B4 - CFA</vt:lpstr>
      <vt:lpstr>Part B5 - DCIS</vt:lpstr>
      <vt:lpstr>Part B6 - Micropiles (new)</vt:lpstr>
      <vt:lpstr>Part 7 - Helical steel piles (new)</vt:lpstr>
      <vt:lpstr>Part B8 – Steel bearing piles</vt:lpstr>
      <vt:lpstr>Part B9 – Timber piles</vt:lpstr>
      <vt:lpstr>Part B10 – Diaphragm walls</vt:lpstr>
      <vt:lpstr>Part B11 – Secant pile walls</vt:lpstr>
      <vt:lpstr>Part B12 – Contiguous pile walls</vt:lpstr>
      <vt:lpstr>Part B13 – King pile walls</vt:lpstr>
      <vt:lpstr>Part B14 – Steel sheet piles</vt:lpstr>
      <vt:lpstr>Parts B15-B17 - Testing</vt:lpstr>
      <vt:lpstr>Part B18 – Permanent casing/coating</vt:lpstr>
      <vt:lpstr>Part B19 - Instrumentation</vt:lpstr>
      <vt:lpstr>Part B20 - Support fluid</vt:lpstr>
      <vt:lpstr>Part B21 - Materials</vt:lpstr>
      <vt:lpstr>Contributors</vt:lpstr>
      <vt:lpstr>SPERWall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De Waele</dc:creator>
  <cp:lastModifiedBy>Jim De Waele</cp:lastModifiedBy>
  <cp:revision>34</cp:revision>
  <dcterms:created xsi:type="dcterms:W3CDTF">2016-09-12T19:29:40Z</dcterms:created>
  <dcterms:modified xsi:type="dcterms:W3CDTF">2017-06-26T10:34:01Z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0x010100CB627B4ED5C1DB46BC813C8312892B51</vt:lpwstr>
  </property>
</Properties>
</file>